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theme/themeOverride8.xml" ContentType="application/vnd.openxmlformats-officedocument.themeOverride+xml"/>
  <Override PartName="/ppt/charts/chart10.xml" ContentType="application/vnd.openxmlformats-officedocument.drawingml.chart+xml"/>
  <Override PartName="/ppt/theme/themeOverride9.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charts/chart15.xml" ContentType="application/vnd.openxmlformats-officedocument.drawingml.chart+xml"/>
  <Override PartName="/ppt/charts/style8.xml" ContentType="application/vnd.ms-office.chartstyle+xml"/>
  <Override PartName="/ppt/charts/colors8.xml" ContentType="application/vnd.ms-office.chartcolorstyle+xml"/>
  <Override PartName="/ppt/charts/chart16.xml" ContentType="application/vnd.openxmlformats-officedocument.drawingml.chart+xml"/>
  <Override PartName="/ppt/charts/style9.xml" ContentType="application/vnd.ms-office.chartstyle+xml"/>
  <Override PartName="/ppt/charts/colors9.xml" ContentType="application/vnd.ms-office.chartcolorstyle+xml"/>
  <Override PartName="/ppt/charts/chart17.xml" ContentType="application/vnd.openxmlformats-officedocument.drawingml.chart+xml"/>
  <Override PartName="/ppt/theme/themeOverride11.xml" ContentType="application/vnd.openxmlformats-officedocument.themeOverride+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0.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31"/>
  </p:notesMasterIdLst>
  <p:handoutMasterIdLst>
    <p:handoutMasterId r:id="rId32"/>
  </p:handoutMasterIdLst>
  <p:sldIdLst>
    <p:sldId id="256" r:id="rId2"/>
    <p:sldId id="296" r:id="rId3"/>
    <p:sldId id="294" r:id="rId4"/>
    <p:sldId id="272" r:id="rId5"/>
    <p:sldId id="276" r:id="rId6"/>
    <p:sldId id="284" r:id="rId7"/>
    <p:sldId id="321" r:id="rId8"/>
    <p:sldId id="286" r:id="rId9"/>
    <p:sldId id="288" r:id="rId10"/>
    <p:sldId id="277" r:id="rId11"/>
    <p:sldId id="283" r:id="rId12"/>
    <p:sldId id="279" r:id="rId13"/>
    <p:sldId id="281" r:id="rId14"/>
    <p:sldId id="342" r:id="rId15"/>
    <p:sldId id="289" r:id="rId16"/>
    <p:sldId id="331" r:id="rId17"/>
    <p:sldId id="351" r:id="rId18"/>
    <p:sldId id="352" r:id="rId19"/>
    <p:sldId id="335" r:id="rId20"/>
    <p:sldId id="336" r:id="rId21"/>
    <p:sldId id="324" r:id="rId22"/>
    <p:sldId id="305" r:id="rId23"/>
    <p:sldId id="339" r:id="rId24"/>
    <p:sldId id="326" r:id="rId25"/>
    <p:sldId id="338" r:id="rId26"/>
    <p:sldId id="314" r:id="rId27"/>
    <p:sldId id="353" r:id="rId28"/>
    <p:sldId id="354" r:id="rId29"/>
    <p:sldId id="261" r:id="rId30"/>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k" initials="P" lastIdx="5" clrIdx="0"/>
  <p:cmAuthor id="1" name="Anna Stanuch" initials="AS" lastIdx="1" clrIdx="1">
    <p:extLst>
      <p:ext uri="{19B8F6BF-5375-455C-9EA6-DF929625EA0E}">
        <p15:presenceInfo xmlns:p15="http://schemas.microsoft.com/office/powerpoint/2012/main" userId="d49aefaf3e5bb518" providerId="Windows Live"/>
      </p:ext>
    </p:extLst>
  </p:cmAuthor>
  <p:cmAuthor id="2" name="User" initials="U" lastIdx="1" clrIdx="2">
    <p:extLst>
      <p:ext uri="{19B8F6BF-5375-455C-9EA6-DF929625EA0E}">
        <p15:presenceInfo xmlns:p15="http://schemas.microsoft.com/office/powerpoint/2012/main" userId="60adbde59225b6d3" providerId="Windows Live"/>
      </p:ext>
    </p:extLst>
  </p:cmAuthor>
  <p:cmAuthor id="3" name="Ciara Moloney" initials="CM" lastIdx="2" clrIdx="3">
    <p:extLst>
      <p:ext uri="{19B8F6BF-5375-455C-9EA6-DF929625EA0E}">
        <p15:presenceInfo xmlns:p15="http://schemas.microsoft.com/office/powerpoint/2012/main" userId="113fc4962838c7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33"/>
    <a:srgbClr val="9970AB"/>
    <a:srgbClr val="FF3399"/>
    <a:srgbClr val="D9B400"/>
    <a:srgbClr val="95C03C"/>
    <a:srgbClr val="FFC000"/>
    <a:srgbClr val="FD8D3C"/>
    <a:srgbClr val="918803"/>
    <a:srgbClr val="8CBD6B"/>
    <a:srgbClr val="408B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Közepesen sötét stílus 1 – 5. jelölőszín">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Közepesen sötét stílus 1 – 1. jelölőszín">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Világos stílus 1 – 5. jelölőszín">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94660"/>
  </p:normalViewPr>
  <p:slideViewPr>
    <p:cSldViewPr snapToGrid="0">
      <p:cViewPr varScale="1">
        <p:scale>
          <a:sx n="111" d="100"/>
          <a:sy n="111" d="100"/>
        </p:scale>
        <p:origin x="606" y="96"/>
      </p:cViewPr>
      <p:guideLst>
        <p:guide orient="horz" pos="2160"/>
        <p:guide pos="3840"/>
      </p:guideLst>
    </p:cSldViewPr>
  </p:slideViewPr>
  <p:notesTextViewPr>
    <p:cViewPr>
      <p:scale>
        <a:sx n="1" d="1"/>
        <a:sy n="1" d="1"/>
      </p:scale>
      <p:origin x="0" y="0"/>
    </p:cViewPr>
  </p:notesTextViewPr>
  <p:notesViewPr>
    <p:cSldViewPr snapToGrid="0">
      <p:cViewPr varScale="1">
        <p:scale>
          <a:sx n="85" d="100"/>
          <a:sy n="85" d="100"/>
        </p:scale>
        <p:origin x="380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openxmlformats.org/officeDocument/2006/relationships/image" Target="../media/image15.png"/><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openxmlformats.org/officeDocument/2006/relationships/image" Target="../media/image16.png"/><Relationship Id="rId1" Type="http://schemas.openxmlformats.org/officeDocument/2006/relationships/themeOverride" Target="../theme/themeOverride9.xml"/></Relationships>
</file>

<file path=ppt/charts/_rels/chart11.xml.rels><?xml version="1.0" encoding="UTF-8" standalone="yes"?>
<Relationships xmlns="http://schemas.openxmlformats.org/package/2006/relationships"><Relationship Id="rId2" Type="http://schemas.openxmlformats.org/officeDocument/2006/relationships/oleObject" Target="https://d.docs.live.net/a76b01ed6ff73807/Documents/Tasks/Special%20task_Trend%20Analysis%20Report/Netherlands_2026/Netherlands%202026%20Graphs.xlsx" TargetMode="External"/><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_Revised.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7.xml"/><Relationship Id="rId1" Type="http://schemas.microsoft.com/office/2011/relationships/chartStyle" Target="style7.xml"/></Relationships>
</file>

<file path=ppt/charts/_rels/chart15.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microsoft.com/office/2011/relationships/chartColorStyle" Target="colors8.xml"/><Relationship Id="rId1" Type="http://schemas.microsoft.com/office/2011/relationships/chartStyle" Target="style8.xml"/></Relationships>
</file>

<file path=ppt/charts/_rels/chart16.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microsoft.com/office/2011/relationships/chartColorStyle" Target="colors9.xml"/><Relationship Id="rId1" Type="http://schemas.microsoft.com/office/2011/relationships/chartStyle" Target="style9.xml"/></Relationships>
</file>

<file path=ppt/charts/_rels/chart17.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openxmlformats.org/officeDocument/2006/relationships/image" Target="../media/image15.png"/><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3" Type="http://schemas.openxmlformats.org/officeDocument/2006/relationships/oleObject" Target="https://d.docs.live.net/a76b01ed6ff73807/Documents/Tasks/Special%20task_Trend%20Analysis%20Report/Netherlands_2026/Netherlands%202026%20Graphs.xlsx" TargetMode="External"/><Relationship Id="rId2" Type="http://schemas.openxmlformats.org/officeDocument/2006/relationships/image" Target="../media/image16.png"/><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d.docs.live.net/a76b01ed6ff73807/Documents/Tasks/Special%20task_Trend%20Analysis%20Report/Netherlands_2026/Netherlands%202026%20Graphs.xlsx" TargetMode="External"/></Relationships>
</file>

<file path=ppt/charts/_rels/chart20.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d.docs.live.net/a76b01ed6ff73807/Documents/Tasks/Special%20task_Trend%20Analysis%20Report/Netherlands_2026/Netherlands%202026%20Graphs.xlsx" TargetMode="Externa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d.docs.live.net/a76b01ed6ff73807/Documents/Tasks/Special%20task_Trend%20Analysis%20Report/Netherlands_2026/Netherlands%202026%20Graphs.xlsx" TargetMode="External"/></Relationships>
</file>

<file path=ppt/charts/_rels/chartEx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d.docs.live.net/a76b01ed6ff73807/Documents/Tasks/Special%20task_Trend%20Analysis%20Report/Netherlands_2026/Netherlands%202026%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'Companies by Sector'!$J$10</c:f>
              <c:strCache>
                <c:ptCount val="1"/>
                <c:pt idx="0">
                  <c:v>Percentage</c:v>
                </c:pt>
              </c:strCache>
            </c:strRef>
          </c:tx>
          <c:explosion val="10"/>
          <c:dPt>
            <c:idx val="0"/>
            <c:bubble3D val="0"/>
            <c:spPr>
              <a:solidFill>
                <a:srgbClr val="72AC4A"/>
              </a:solidFill>
              <a:ln w="19050">
                <a:solidFill>
                  <a:schemeClr val="lt1"/>
                </a:solidFill>
              </a:ln>
              <a:effectLst/>
            </c:spPr>
            <c:extLst>
              <c:ext xmlns:c16="http://schemas.microsoft.com/office/drawing/2014/chart" uri="{C3380CC4-5D6E-409C-BE32-E72D297353CC}">
                <c16:uniqueId val="{00000001-3101-4E83-81F3-2BB29EB8972E}"/>
              </c:ext>
            </c:extLst>
          </c:dPt>
          <c:dPt>
            <c:idx val="1"/>
            <c:bubble3D val="0"/>
            <c:spPr>
              <a:solidFill>
                <a:srgbClr val="E6AF07"/>
              </a:solidFill>
              <a:ln w="19050">
                <a:solidFill>
                  <a:schemeClr val="lt1"/>
                </a:solidFill>
              </a:ln>
              <a:effectLst/>
            </c:spPr>
            <c:extLst>
              <c:ext xmlns:c16="http://schemas.microsoft.com/office/drawing/2014/chart" uri="{C3380CC4-5D6E-409C-BE32-E72D297353CC}">
                <c16:uniqueId val="{00000003-3101-4E83-81F3-2BB29EB8972E}"/>
              </c:ext>
            </c:extLst>
          </c:dPt>
          <c:dPt>
            <c:idx val="2"/>
            <c:bubble3D val="0"/>
            <c:spPr>
              <a:solidFill>
                <a:srgbClr val="A5A5A5">
                  <a:lumMod val="75000"/>
                </a:srgbClr>
              </a:solidFill>
              <a:ln w="19050">
                <a:solidFill>
                  <a:schemeClr val="lt1"/>
                </a:solidFill>
              </a:ln>
              <a:effectLst/>
            </c:spPr>
            <c:extLst>
              <c:ext xmlns:c16="http://schemas.microsoft.com/office/drawing/2014/chart" uri="{C3380CC4-5D6E-409C-BE32-E72D297353CC}">
                <c16:uniqueId val="{00000005-3101-4E83-81F3-2BB29EB8972E}"/>
              </c:ext>
            </c:extLst>
          </c:dPt>
          <c:dPt>
            <c:idx val="3"/>
            <c:bubble3D val="0"/>
            <c:spPr>
              <a:solidFill>
                <a:srgbClr val="9DC3E7"/>
              </a:solidFill>
              <a:ln w="19050">
                <a:solidFill>
                  <a:schemeClr val="lt1"/>
                </a:solidFill>
              </a:ln>
              <a:effectLst/>
            </c:spPr>
            <c:extLst>
              <c:ext xmlns:c16="http://schemas.microsoft.com/office/drawing/2014/chart" uri="{C3380CC4-5D6E-409C-BE32-E72D297353CC}">
                <c16:uniqueId val="{00000007-3101-4E83-81F3-2BB29EB8972E}"/>
              </c:ext>
            </c:extLst>
          </c:dPt>
          <c:dPt>
            <c:idx val="4"/>
            <c:bubble3D val="0"/>
            <c:spPr>
              <a:solidFill>
                <a:srgbClr val="408BA3"/>
              </a:solidFill>
              <a:ln w="19050">
                <a:solidFill>
                  <a:schemeClr val="lt1"/>
                </a:solidFill>
              </a:ln>
              <a:effectLst/>
            </c:spPr>
            <c:extLst>
              <c:ext xmlns:c16="http://schemas.microsoft.com/office/drawing/2014/chart" uri="{C3380CC4-5D6E-409C-BE32-E72D297353CC}">
                <c16:uniqueId val="{00000009-3101-4E83-81F3-2BB29EB8972E}"/>
              </c:ext>
            </c:extLst>
          </c:dPt>
          <c:dPt>
            <c:idx val="5"/>
            <c:bubble3D val="0"/>
            <c:spPr>
              <a:solidFill>
                <a:srgbClr val="96C440"/>
              </a:solidFill>
              <a:ln w="19050">
                <a:solidFill>
                  <a:schemeClr val="lt1"/>
                </a:solidFill>
              </a:ln>
              <a:effectLst/>
            </c:spPr>
            <c:extLst>
              <c:ext xmlns:c16="http://schemas.microsoft.com/office/drawing/2014/chart" uri="{C3380CC4-5D6E-409C-BE32-E72D297353CC}">
                <c16:uniqueId val="{0000000B-3101-4E83-81F3-2BB29EB8972E}"/>
              </c:ext>
            </c:extLst>
          </c:dPt>
          <c:dLbls>
            <c:dLbl>
              <c:idx val="0"/>
              <c:layout>
                <c:manualLayout>
                  <c:x val="4.0645960921551475E-4"/>
                  <c:y val="0.2013888888888889"/>
                </c:manualLayout>
              </c:layout>
              <c:spPr>
                <a:noFill/>
                <a:ln w="25400">
                  <a:noFill/>
                </a:ln>
              </c:spPr>
              <c:txPr>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3101-4E83-81F3-2BB29EB8972E}"/>
                </c:ext>
              </c:extLst>
            </c:dLbl>
            <c:dLbl>
              <c:idx val="1"/>
              <c:layout>
                <c:manualLayout>
                  <c:x val="1.4820608954695376E-2"/>
                  <c:y val="-3.4158958312499606E-2"/>
                </c:manualLayout>
              </c:layout>
              <c:spPr>
                <a:noFill/>
                <a:ln w="25400">
                  <a:noFill/>
                </a:ln>
              </c:spPr>
              <c:txPr>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3101-4E83-81F3-2BB29EB8972E}"/>
                </c:ext>
              </c:extLst>
            </c:dLbl>
            <c:dLbl>
              <c:idx val="2"/>
              <c:layout>
                <c:manualLayout>
                  <c:x val="6.8337261603641716E-3"/>
                  <c:y val="-4.4965913228952352E-3"/>
                </c:manualLayout>
              </c:layout>
              <c:spPr>
                <a:noFill/>
                <a:ln w="25400">
                  <a:noFill/>
                </a:ln>
              </c:spPr>
              <c:txPr>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3101-4E83-81F3-2BB29EB8972E}"/>
                </c:ext>
              </c:extLst>
            </c:dLbl>
            <c:dLbl>
              <c:idx val="3"/>
              <c:layout>
                <c:manualLayout>
                  <c:x val="4.3613971671069535E-2"/>
                  <c:y val="-0.13777048656809116"/>
                </c:manualLayout>
              </c:layout>
              <c:spPr>
                <a:noFill/>
                <a:ln w="25400">
                  <a:noFill/>
                </a:ln>
              </c:spPr>
              <c:txPr>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3101-4E83-81F3-2BB29EB8972E}"/>
                </c:ext>
              </c:extLst>
            </c:dLbl>
            <c:dLbl>
              <c:idx val="4"/>
              <c:layout>
                <c:manualLayout>
                  <c:x val="4.8019293755992444E-4"/>
                  <c:y val="3.5416481427040687E-3"/>
                </c:manualLayout>
              </c:layout>
              <c:spPr>
                <a:noFill/>
                <a:ln w="25400">
                  <a:noFill/>
                </a:ln>
              </c:spPr>
              <c:txPr>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3101-4E83-81F3-2BB29EB8972E}"/>
                </c:ext>
              </c:extLst>
            </c:dLbl>
            <c:spPr>
              <a:noFill/>
              <a:ln w="25400">
                <a:noFill/>
              </a:ln>
            </c:spPr>
            <c:txPr>
              <a:bodyPr wrap="square" lIns="38100" tIns="19050" rIns="38100" bIns="19050" anchor="ctr">
                <a:spAutoFit/>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'Companies by Sector'!$H$11:$H$18</c:f>
              <c:strCache>
                <c:ptCount val="8"/>
                <c:pt idx="0">
                  <c:v>Biotech</c:v>
                </c:pt>
                <c:pt idx="1">
                  <c:v>Pharma</c:v>
                </c:pt>
                <c:pt idx="2">
                  <c:v>Investor</c:v>
                </c:pt>
                <c:pt idx="3">
                  <c:v>Professional Services &amp; Consulting</c:v>
                </c:pt>
                <c:pt idx="4">
                  <c:v>Public  / NPOs / Medical Facilities</c:v>
                </c:pt>
                <c:pt idx="5">
                  <c:v>Supplier &amp; Engineering</c:v>
                </c:pt>
                <c:pt idx="6">
                  <c:v>Medical Technology</c:v>
                </c:pt>
                <c:pt idx="7">
                  <c:v>Digital Health</c:v>
                </c:pt>
              </c:strCache>
            </c:strRef>
          </c:cat>
          <c:val>
            <c:numRef>
              <c:f>'Companies by Sector'!$J$11:$J$18</c:f>
              <c:numCache>
                <c:formatCode>0%</c:formatCode>
                <c:ptCount val="8"/>
                <c:pt idx="0">
                  <c:v>0.27012072434607648</c:v>
                </c:pt>
                <c:pt idx="1">
                  <c:v>2.3641851106639838E-2</c:v>
                </c:pt>
                <c:pt idx="2">
                  <c:v>5.5835010060362171E-2</c:v>
                </c:pt>
                <c:pt idx="3">
                  <c:v>0.14386317907444668</c:v>
                </c:pt>
                <c:pt idx="4">
                  <c:v>9.8088531187122741E-2</c:v>
                </c:pt>
                <c:pt idx="5">
                  <c:v>0.28169014084507044</c:v>
                </c:pt>
                <c:pt idx="6">
                  <c:v>8.7022132796780685E-2</c:v>
                </c:pt>
                <c:pt idx="7">
                  <c:v>3.9738430583501003E-2</c:v>
                </c:pt>
              </c:numCache>
            </c:numRef>
          </c:val>
          <c:extLst>
            <c:ext xmlns:c16="http://schemas.microsoft.com/office/drawing/2014/chart" uri="{C3380CC4-5D6E-409C-BE32-E72D297353CC}">
              <c16:uniqueId val="{0000000C-3101-4E83-81F3-2BB29EB8972E}"/>
            </c:ext>
          </c:extLst>
        </c:ser>
        <c:dLbls>
          <c:showLegendKey val="0"/>
          <c:showVal val="0"/>
          <c:showCatName val="0"/>
          <c:showSerName val="0"/>
          <c:showPercent val="0"/>
          <c:showBubbleSize val="0"/>
          <c:showLeaderLines val="1"/>
        </c:dLbls>
        <c:firstSliceAng val="308"/>
      </c:pieChart>
      <c:spPr>
        <a:noFill/>
        <a:ln w="25400">
          <a:noFill/>
        </a:ln>
      </c:spPr>
    </c:plotArea>
    <c:plotVisOnly val="1"/>
    <c:dispBlanksAs val="gap"/>
    <c:showDLblsOverMax val="0"/>
  </c:chart>
  <c:spPr>
    <a:noFill/>
    <a:ln w="6350">
      <a:noFill/>
    </a:ln>
  </c:spPr>
  <c:txPr>
    <a:bodyPr/>
    <a:lstStyle/>
    <a:p>
      <a:pPr>
        <a:defRPr sz="1200" b="0" i="0" u="none" strike="noStrike" baseline="0">
          <a:solidFill>
            <a:srgbClr val="000000"/>
          </a:solidFill>
          <a:latin typeface="Roboto"/>
          <a:ea typeface="Roboto"/>
          <a:cs typeface="Roboto"/>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25668963727342"/>
          <c:y val="1.908650715380816E-2"/>
          <c:w val="0.56357756064997966"/>
          <c:h val="0.98091339524663723"/>
        </c:manualLayout>
      </c:layout>
      <c:pieChart>
        <c:varyColors val="1"/>
        <c:ser>
          <c:idx val="0"/>
          <c:order val="0"/>
          <c:tx>
            <c:strRef>
              <c:f>'Companies by Sector'!$C$41</c:f>
              <c:strCache>
                <c:ptCount val="1"/>
                <c:pt idx="0">
                  <c:v>Percentage</c:v>
                </c:pt>
              </c:strCache>
            </c:strRef>
          </c:tx>
          <c:explosion val="10"/>
          <c:dPt>
            <c:idx val="0"/>
            <c:bubble3D val="0"/>
            <c:spPr>
              <a:solidFill>
                <a:srgbClr val="408BA3"/>
              </a:solidFill>
              <a:ln w="19050">
                <a:solidFill>
                  <a:schemeClr val="lt1"/>
                </a:solidFill>
              </a:ln>
              <a:effectLst/>
            </c:spPr>
            <c:extLst>
              <c:ext xmlns:c16="http://schemas.microsoft.com/office/drawing/2014/chart" uri="{C3380CC4-5D6E-409C-BE32-E72D297353CC}">
                <c16:uniqueId val="{00000001-FEAF-4A55-8C87-22DEF2E203E5}"/>
              </c:ext>
            </c:extLst>
          </c:dPt>
          <c:dPt>
            <c:idx val="1"/>
            <c:bubble3D val="0"/>
            <c:spPr>
              <a:solidFill>
                <a:srgbClr val="8AB139"/>
              </a:solidFill>
              <a:ln w="19050">
                <a:solidFill>
                  <a:schemeClr val="lt1"/>
                </a:solidFill>
              </a:ln>
              <a:effectLst/>
            </c:spPr>
            <c:extLst>
              <c:ext xmlns:c16="http://schemas.microsoft.com/office/drawing/2014/chart" uri="{C3380CC4-5D6E-409C-BE32-E72D297353CC}">
                <c16:uniqueId val="{00000003-FEAF-4A55-8C87-22DEF2E203E5}"/>
              </c:ext>
            </c:extLst>
          </c:dPt>
          <c:dPt>
            <c:idx val="2"/>
            <c:bubble3D val="0"/>
            <c:spPr>
              <a:solidFill>
                <a:srgbClr val="F0E100"/>
              </a:solidFill>
              <a:ln w="19050">
                <a:solidFill>
                  <a:schemeClr val="lt1"/>
                </a:solidFill>
              </a:ln>
              <a:effectLst/>
            </c:spPr>
            <c:extLst>
              <c:ext xmlns:c16="http://schemas.microsoft.com/office/drawing/2014/chart" uri="{C3380CC4-5D6E-409C-BE32-E72D297353CC}">
                <c16:uniqueId val="{00000005-FEAF-4A55-8C87-22DEF2E203E5}"/>
              </c:ext>
            </c:extLst>
          </c:dPt>
          <c:dLbls>
            <c:dLbl>
              <c:idx val="0"/>
              <c:layout>
                <c:manualLayout>
                  <c:x val="0.16260483948550578"/>
                  <c:y val="0.18473298325521026"/>
                </c:manualLayout>
              </c:layout>
              <c:spPr>
                <a:noFill/>
                <a:ln w="25400">
                  <a:noFill/>
                </a:ln>
              </c:spPr>
              <c:txPr>
                <a:bodyPr wrap="square" lIns="38100" tIns="19050" rIns="38100" bIns="19050" anchor="ctr">
                  <a:spAutoFit/>
                </a:bodyPr>
                <a:lstStyle/>
                <a:p>
                  <a:pPr>
                    <a:defRPr sz="1200" b="1" i="0" u="none" strike="noStrike" baseline="0">
                      <a:solidFill>
                        <a:schemeClr val="bg1"/>
                      </a:solidFill>
                      <a:latin typeface="Roboto"/>
                      <a:ea typeface="Roboto"/>
                      <a:cs typeface="Roboto"/>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FEAF-4A55-8C87-22DEF2E203E5}"/>
                </c:ext>
              </c:extLst>
            </c:dLbl>
            <c:dLbl>
              <c:idx val="1"/>
              <c:spPr>
                <a:noFill/>
                <a:ln w="25400">
                  <a:noFill/>
                </a:ln>
              </c:spPr>
              <c:txPr>
                <a:bodyPr/>
                <a:lstStyle/>
                <a:p>
                  <a:pPr>
                    <a:defRPr sz="1200" b="1" i="0" u="none" strike="noStrike" baseline="0">
                      <a:solidFill>
                        <a:schemeClr val="bg1"/>
                      </a:solidFill>
                      <a:latin typeface="Roboto"/>
                      <a:ea typeface="Roboto"/>
                      <a:cs typeface="Roboto"/>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FEAF-4A55-8C87-22DEF2E203E5}"/>
                </c:ext>
              </c:extLst>
            </c:dLbl>
            <c:dLbl>
              <c:idx val="2"/>
              <c:layout>
                <c:manualLayout>
                  <c:x val="0.16545941464428557"/>
                  <c:y val="-0.13648677676928483"/>
                </c:manualLayout>
              </c:layout>
              <c:spPr>
                <a:noFill/>
                <a:ln w="25400">
                  <a:noFill/>
                </a:ln>
              </c:spPr>
              <c:txPr>
                <a:bodyPr/>
                <a:lstStyle/>
                <a:p>
                  <a:pPr>
                    <a:defRPr sz="1200" b="1" i="0" u="none" strike="noStrike" baseline="0">
                      <a:solidFill>
                        <a:schemeClr val="tx1"/>
                      </a:solidFill>
                      <a:latin typeface="Roboto"/>
                      <a:ea typeface="Roboto"/>
                      <a:cs typeface="Roboto"/>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EAF-4A55-8C87-22DEF2E203E5}"/>
                </c:ext>
              </c:extLst>
            </c:dLbl>
            <c:spPr>
              <a:noFill/>
              <a:ln w="25400">
                <a:noFill/>
              </a:ln>
            </c:spPr>
            <c:txPr>
              <a:bodyPr wrap="square" lIns="38100" tIns="19050" rIns="38100" bIns="19050" anchor="ctr">
                <a:spAutoFit/>
              </a:bodyPr>
              <a:lstStyle/>
              <a:p>
                <a:pPr>
                  <a:defRPr sz="1200" b="1" i="0" u="none" strike="noStrike" baseline="0">
                    <a:solidFill>
                      <a:schemeClr val="bg2">
                        <a:lumMod val="25000"/>
                      </a:schemeClr>
                    </a:solidFill>
                    <a:latin typeface="Roboto"/>
                    <a:ea typeface="Roboto"/>
                    <a:cs typeface="Roboto"/>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'Companies by Sector'!$A$42:$A$45</c:f>
              <c:strCache>
                <c:ptCount val="4"/>
                <c:pt idx="0">
                  <c:v>Biotech Therapeutics</c:v>
                </c:pt>
                <c:pt idx="1">
                  <c:v>Biotech R&amp;D Services</c:v>
                </c:pt>
                <c:pt idx="2">
                  <c:v>Biotech Other</c:v>
                </c:pt>
                <c:pt idx="3">
                  <c:v>Total</c:v>
                </c:pt>
              </c:strCache>
            </c:strRef>
          </c:cat>
          <c:val>
            <c:numRef>
              <c:f>'Companies by Sector'!$C$42:$C$44</c:f>
              <c:numCache>
                <c:formatCode>0%</c:formatCode>
                <c:ptCount val="3"/>
                <c:pt idx="0">
                  <c:v>0.33147113594040967</c:v>
                </c:pt>
                <c:pt idx="1">
                  <c:v>0.41340782122905029</c:v>
                </c:pt>
                <c:pt idx="2">
                  <c:v>0.25512104283054005</c:v>
                </c:pt>
              </c:numCache>
            </c:numRef>
          </c:val>
          <c:extLst>
            <c:ext xmlns:c16="http://schemas.microsoft.com/office/drawing/2014/chart" uri="{C3380CC4-5D6E-409C-BE32-E72D297353CC}">
              <c16:uniqueId val="{00000006-FEAF-4A55-8C87-22DEF2E203E5}"/>
            </c:ext>
          </c:extLst>
        </c:ser>
        <c:dLbls>
          <c:showLegendKey val="0"/>
          <c:showVal val="0"/>
          <c:showCatName val="0"/>
          <c:showSerName val="0"/>
          <c:showPercent val="0"/>
          <c:showBubbleSize val="0"/>
          <c:showLeaderLines val="1"/>
        </c:dLbls>
        <c:firstSliceAng val="265"/>
      </c:pieChart>
      <c:spPr>
        <a:noFill/>
        <a:ln w="25400">
          <a:noFill/>
        </a:ln>
      </c:spPr>
    </c:plotArea>
    <c:plotVisOnly val="1"/>
    <c:dispBlanksAs val="gap"/>
    <c:showDLblsOverMax val="0"/>
  </c:chart>
  <c:spPr>
    <a:noFill/>
    <a:ln w="6350">
      <a:noFill/>
    </a:ln>
  </c:spPr>
  <c:txPr>
    <a:bodyPr/>
    <a:lstStyle/>
    <a:p>
      <a:pPr>
        <a:defRPr sz="1200" b="0" i="0" u="none" strike="noStrike" baseline="0">
          <a:solidFill>
            <a:srgbClr val="000000"/>
          </a:solidFill>
          <a:latin typeface="Roboto"/>
          <a:ea typeface="Roboto"/>
          <a:cs typeface="Roboto"/>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'Biotech Assets in Cl. Dev.'!$B$5</c:f>
              <c:strCache>
                <c:ptCount val="1"/>
                <c:pt idx="0">
                  <c:v>Numer of Assets</c:v>
                </c:pt>
              </c:strCache>
            </c:strRef>
          </c:tx>
          <c:spPr>
            <a:solidFill>
              <a:schemeClr val="accent2"/>
            </a:solidFill>
            <a:ln>
              <a:noFill/>
            </a:ln>
            <a:effectLst/>
          </c:spPr>
          <c:invertIfNegative val="0"/>
          <c:dLbls>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'Biotech Assets in Cl. Dev.'!$A$6:$A$24</c:f>
              <c:strCache>
                <c:ptCount val="19"/>
                <c:pt idx="0">
                  <c:v>Traumatology</c:v>
                </c:pt>
                <c:pt idx="1">
                  <c:v>Otology</c:v>
                </c:pt>
                <c:pt idx="2">
                  <c:v>Medical genetics</c:v>
                </c:pt>
                <c:pt idx="3">
                  <c:v>Toxicology</c:v>
                </c:pt>
                <c:pt idx="4">
                  <c:v>Psychiatry /psychology</c:v>
                </c:pt>
                <c:pt idx="5">
                  <c:v>Obstetrics</c:v>
                </c:pt>
                <c:pt idx="6">
                  <c:v>Pulmonology</c:v>
                </c:pt>
                <c:pt idx="7">
                  <c:v>Orthopedics</c:v>
                </c:pt>
                <c:pt idx="8">
                  <c:v>Gastroenterology</c:v>
                </c:pt>
                <c:pt idx="9">
                  <c:v>Ophthalmology</c:v>
                </c:pt>
                <c:pt idx="10">
                  <c:v>Endocrinology</c:v>
                </c:pt>
                <c:pt idx="11">
                  <c:v>Urology</c:v>
                </c:pt>
                <c:pt idx="12">
                  <c:v>Dermatology</c:v>
                </c:pt>
                <c:pt idx="13">
                  <c:v>Hematology / immunology</c:v>
                </c:pt>
                <c:pt idx="14">
                  <c:v>Not elsewhere classified</c:v>
                </c:pt>
                <c:pt idx="15">
                  <c:v>Cardiology</c:v>
                </c:pt>
                <c:pt idx="16">
                  <c:v>Infectiology / parasitology</c:v>
                </c:pt>
                <c:pt idx="17">
                  <c:v>Neurology</c:v>
                </c:pt>
                <c:pt idx="18">
                  <c:v>Oncology</c:v>
                </c:pt>
              </c:strCache>
            </c:strRef>
          </c:cat>
          <c:val>
            <c:numRef>
              <c:f>'Biotech Assets in Cl. Dev.'!$B$6:$B$24</c:f>
              <c:numCache>
                <c:formatCode>General</c:formatCode>
                <c:ptCount val="19"/>
                <c:pt idx="0">
                  <c:v>1</c:v>
                </c:pt>
                <c:pt idx="1">
                  <c:v>4</c:v>
                </c:pt>
                <c:pt idx="2">
                  <c:v>4</c:v>
                </c:pt>
                <c:pt idx="3">
                  <c:v>6</c:v>
                </c:pt>
                <c:pt idx="4">
                  <c:v>7</c:v>
                </c:pt>
                <c:pt idx="5">
                  <c:v>8</c:v>
                </c:pt>
                <c:pt idx="6">
                  <c:v>10</c:v>
                </c:pt>
                <c:pt idx="7">
                  <c:v>11</c:v>
                </c:pt>
                <c:pt idx="8">
                  <c:v>15</c:v>
                </c:pt>
                <c:pt idx="9">
                  <c:v>16</c:v>
                </c:pt>
                <c:pt idx="10">
                  <c:v>19</c:v>
                </c:pt>
                <c:pt idx="11">
                  <c:v>20</c:v>
                </c:pt>
                <c:pt idx="12">
                  <c:v>27</c:v>
                </c:pt>
                <c:pt idx="13">
                  <c:v>27</c:v>
                </c:pt>
                <c:pt idx="14">
                  <c:v>34</c:v>
                </c:pt>
                <c:pt idx="15">
                  <c:v>37</c:v>
                </c:pt>
                <c:pt idx="16">
                  <c:v>57</c:v>
                </c:pt>
                <c:pt idx="17">
                  <c:v>64</c:v>
                </c:pt>
                <c:pt idx="18">
                  <c:v>122</c:v>
                </c:pt>
              </c:numCache>
            </c:numRef>
          </c:val>
          <c:extLst>
            <c:ext xmlns:c16="http://schemas.microsoft.com/office/drawing/2014/chart" uri="{C3380CC4-5D6E-409C-BE32-E72D297353CC}">
              <c16:uniqueId val="{00000000-40A8-467C-A488-FE4246FFED7C}"/>
            </c:ext>
          </c:extLst>
        </c:ser>
        <c:dLbls>
          <c:showLegendKey val="0"/>
          <c:showVal val="0"/>
          <c:showCatName val="0"/>
          <c:showSerName val="0"/>
          <c:showPercent val="0"/>
          <c:showBubbleSize val="0"/>
        </c:dLbls>
        <c:gapWidth val="182"/>
        <c:axId val="359938640"/>
        <c:axId val="1"/>
      </c:barChart>
      <c:catAx>
        <c:axId val="359938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1" i="0" u="none" strike="noStrike" kern="1200" baseline="0">
                    <a:solidFill>
                      <a:schemeClr val="bg2">
                        <a:lumMod val="25000"/>
                      </a:schemeClr>
                    </a:solidFill>
                    <a:latin typeface="Roboto" panose="02000000000000000000"/>
                    <a:ea typeface="+mn-ea"/>
                    <a:cs typeface="+mn-cs"/>
                  </a:defRPr>
                </a:pPr>
                <a:r>
                  <a:rPr lang="en-GB" sz="1050">
                    <a:solidFill>
                      <a:schemeClr val="bg2">
                        <a:lumMod val="25000"/>
                      </a:schemeClr>
                    </a:solidFill>
                  </a:rPr>
                  <a:t>Number of Assets</a:t>
                </a:r>
              </a:p>
            </c:rich>
          </c:tx>
          <c:overlay val="0"/>
          <c:spPr>
            <a:noFill/>
            <a:ln>
              <a:noFill/>
            </a:ln>
            <a:effectLst/>
          </c:spPr>
        </c:title>
        <c:numFmt formatCode="General" sourceLinked="1"/>
        <c:majorTickMark val="out"/>
        <c:minorTickMark val="none"/>
        <c:tickLblPos val="nextTo"/>
        <c:spPr>
          <a:noFill/>
          <a:ln>
            <a:noFill/>
          </a:ln>
          <a:effectLst/>
        </c:spPr>
        <c:txPr>
          <a:bodyPr rot="0" vert="horz"/>
          <a:lstStyle/>
          <a:p>
            <a:pPr>
              <a:defRPr sz="900" b="0" i="0" u="none" strike="noStrike" baseline="0">
                <a:solidFill>
                  <a:srgbClr val="000000"/>
                </a:solidFill>
                <a:latin typeface="Roboto"/>
                <a:ea typeface="Roboto"/>
                <a:cs typeface="Roboto"/>
              </a:defRPr>
            </a:pPr>
            <a:endParaRPr lang="en-US"/>
          </a:p>
        </c:txPr>
        <c:crossAx val="359938640"/>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15271520037937"/>
          <c:y val="7.0587366005791505E-2"/>
          <c:w val="0.747515037461978"/>
          <c:h val="0.80531538878557518"/>
        </c:manualLayout>
      </c:layout>
      <c:barChart>
        <c:barDir val="bar"/>
        <c:grouping val="clustered"/>
        <c:varyColors val="0"/>
        <c:ser>
          <c:idx val="0"/>
          <c:order val="0"/>
          <c:tx>
            <c:strRef>
              <c:f>'Biotech Assets in Cl. Dev.'!$B$34</c:f>
              <c:strCache>
                <c:ptCount val="1"/>
                <c:pt idx="0">
                  <c:v>Number of Assets</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'Biotech Assets in Cl. Dev.'!$A$37:$A$44</c:f>
              <c:strCache>
                <c:ptCount val="8"/>
                <c:pt idx="0">
                  <c:v>Phase III</c:v>
                </c:pt>
                <c:pt idx="1">
                  <c:v>Phase II/III</c:v>
                </c:pt>
                <c:pt idx="2">
                  <c:v>Phase II</c:v>
                </c:pt>
                <c:pt idx="3">
                  <c:v>Phase I/II</c:v>
                </c:pt>
                <c:pt idx="4">
                  <c:v>Phase I</c:v>
                </c:pt>
                <c:pt idx="5">
                  <c:v>Preclinical</c:v>
                </c:pt>
                <c:pt idx="6">
                  <c:v>Lead optimization</c:v>
                </c:pt>
                <c:pt idx="7">
                  <c:v>Discovery</c:v>
                </c:pt>
              </c:strCache>
            </c:strRef>
          </c:cat>
          <c:val>
            <c:numRef>
              <c:f>'Biotech Assets in Cl. Dev.'!$B$37:$B$44</c:f>
              <c:numCache>
                <c:formatCode>General</c:formatCode>
                <c:ptCount val="8"/>
                <c:pt idx="0">
                  <c:v>33</c:v>
                </c:pt>
                <c:pt idx="1">
                  <c:v>6</c:v>
                </c:pt>
                <c:pt idx="2">
                  <c:v>60</c:v>
                </c:pt>
                <c:pt idx="3">
                  <c:v>23</c:v>
                </c:pt>
                <c:pt idx="4">
                  <c:v>44</c:v>
                </c:pt>
                <c:pt idx="5">
                  <c:v>131</c:v>
                </c:pt>
                <c:pt idx="6">
                  <c:v>18</c:v>
                </c:pt>
                <c:pt idx="7">
                  <c:v>77</c:v>
                </c:pt>
              </c:numCache>
            </c:numRef>
          </c:val>
          <c:extLst>
            <c:ext xmlns:c16="http://schemas.microsoft.com/office/drawing/2014/chart" uri="{C3380CC4-5D6E-409C-BE32-E72D297353CC}">
              <c16:uniqueId val="{00000000-0B1E-4A8B-803A-EF4CCB7280F4}"/>
            </c:ext>
          </c:extLst>
        </c:ser>
        <c:dLbls>
          <c:showLegendKey val="0"/>
          <c:showVal val="0"/>
          <c:showCatName val="0"/>
          <c:showSerName val="0"/>
          <c:showPercent val="0"/>
          <c:showBubbleSize val="0"/>
        </c:dLbls>
        <c:gapWidth val="182"/>
        <c:axId val="257403408"/>
        <c:axId val="1"/>
      </c:barChart>
      <c:catAx>
        <c:axId val="257403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Number of Assets</a:t>
                </a:r>
              </a:p>
            </c:rich>
          </c:tx>
          <c:overlay val="0"/>
          <c:spPr>
            <a:noFill/>
            <a:ln>
              <a:noFill/>
            </a:ln>
            <a:effectLst/>
          </c:spPr>
        </c:title>
        <c:numFmt formatCode="General" sourceLinked="1"/>
        <c:majorTickMark val="none"/>
        <c:minorTickMark val="none"/>
        <c:tickLblPos val="nextTo"/>
        <c:spPr>
          <a:noFill/>
          <a:ln>
            <a:noFill/>
          </a:ln>
          <a:effectLst/>
        </c:spPr>
        <c:txPr>
          <a:bodyPr rot="0" vert="horz"/>
          <a:lstStyle/>
          <a:p>
            <a:pPr>
              <a:defRPr sz="900" b="0" i="0" u="none" strike="noStrike" baseline="0">
                <a:solidFill>
                  <a:schemeClr val="bg2">
                    <a:lumMod val="25000"/>
                  </a:schemeClr>
                </a:solidFill>
                <a:latin typeface="Roboto"/>
                <a:ea typeface="Roboto"/>
                <a:cs typeface="Roboto"/>
              </a:defRPr>
            </a:pPr>
            <a:endParaRPr lang="en-US"/>
          </a:p>
        </c:txPr>
        <c:crossAx val="257403408"/>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sz="1000" b="0" i="0" u="none" strike="noStrike" baseline="0">
          <a:solidFill>
            <a:srgbClr val="000000"/>
          </a:solidFill>
          <a:latin typeface="Roboto"/>
          <a:ea typeface="Roboto"/>
          <a:cs typeface="Roboto"/>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326872935414189"/>
          <c:y val="9.4196181870047357E-2"/>
          <c:w val="0.60232379600087016"/>
          <c:h val="0.6712101560003727"/>
        </c:manualLayout>
      </c:layout>
      <c:doughnutChart>
        <c:varyColors val="1"/>
        <c:ser>
          <c:idx val="0"/>
          <c:order val="0"/>
          <c:tx>
            <c:strRef>
              <c:f>'Assets av. for out-licensing'!$F$28</c:f>
              <c:strCache>
                <c:ptCount val="1"/>
                <c:pt idx="0">
                  <c:v>Number of Assets</c:v>
                </c:pt>
              </c:strCache>
            </c:strRef>
          </c:tx>
          <c:dPt>
            <c:idx val="0"/>
            <c:bubble3D val="0"/>
            <c:spPr>
              <a:solidFill>
                <a:schemeClr val="accent4">
                  <a:shade val="58000"/>
                </a:schemeClr>
              </a:solidFill>
              <a:ln>
                <a:noFill/>
              </a:ln>
              <a:effectLst/>
            </c:spPr>
            <c:extLst>
              <c:ext xmlns:c16="http://schemas.microsoft.com/office/drawing/2014/chart" uri="{C3380CC4-5D6E-409C-BE32-E72D297353CC}">
                <c16:uniqueId val="{00000001-337A-4993-AE8C-618D7E8FF511}"/>
              </c:ext>
            </c:extLst>
          </c:dPt>
          <c:dPt>
            <c:idx val="1"/>
            <c:bubble3D val="0"/>
            <c:spPr>
              <a:solidFill>
                <a:schemeClr val="accent4">
                  <a:shade val="86000"/>
                </a:schemeClr>
              </a:solidFill>
              <a:ln>
                <a:noFill/>
              </a:ln>
              <a:effectLst/>
            </c:spPr>
            <c:extLst>
              <c:ext xmlns:c16="http://schemas.microsoft.com/office/drawing/2014/chart" uri="{C3380CC4-5D6E-409C-BE32-E72D297353CC}">
                <c16:uniqueId val="{00000003-337A-4993-AE8C-618D7E8FF511}"/>
              </c:ext>
            </c:extLst>
          </c:dPt>
          <c:dPt>
            <c:idx val="2"/>
            <c:bubble3D val="0"/>
            <c:spPr>
              <a:solidFill>
                <a:schemeClr val="accent4">
                  <a:tint val="86000"/>
                </a:schemeClr>
              </a:solidFill>
              <a:ln>
                <a:noFill/>
              </a:ln>
              <a:effectLst/>
            </c:spPr>
            <c:extLst>
              <c:ext xmlns:c16="http://schemas.microsoft.com/office/drawing/2014/chart" uri="{C3380CC4-5D6E-409C-BE32-E72D297353CC}">
                <c16:uniqueId val="{00000005-337A-4993-AE8C-618D7E8FF511}"/>
              </c:ext>
            </c:extLst>
          </c:dPt>
          <c:dPt>
            <c:idx val="3"/>
            <c:bubble3D val="0"/>
            <c:spPr>
              <a:solidFill>
                <a:schemeClr val="accent4">
                  <a:tint val="58000"/>
                </a:schemeClr>
              </a:solidFill>
              <a:ln>
                <a:noFill/>
              </a:ln>
              <a:effectLst/>
            </c:spPr>
            <c:extLst>
              <c:ext xmlns:c16="http://schemas.microsoft.com/office/drawing/2014/chart" uri="{C3380CC4-5D6E-409C-BE32-E72D297353CC}">
                <c16:uniqueId val="{00000007-337A-4993-AE8C-618D7E8FF511}"/>
              </c:ext>
            </c:extLst>
          </c:dPt>
          <c:dPt>
            <c:idx val="4"/>
            <c:bubble3D val="0"/>
            <c:spPr>
              <a:solidFill>
                <a:schemeClr val="accent4">
                  <a:tint val="30000"/>
                </a:schemeClr>
              </a:solidFill>
              <a:ln>
                <a:noFill/>
              </a:ln>
              <a:effectLst/>
            </c:spPr>
            <c:extLst>
              <c:ext xmlns:c16="http://schemas.microsoft.com/office/drawing/2014/chart" uri="{C3380CC4-5D6E-409C-BE32-E72D297353CC}">
                <c16:uniqueId val="{00000009-337A-4993-AE8C-618D7E8FF511}"/>
              </c:ext>
            </c:extLst>
          </c:dPt>
          <c:dPt>
            <c:idx val="5"/>
            <c:bubble3D val="0"/>
            <c:spPr>
              <a:solidFill>
                <a:schemeClr val="accent4">
                  <a:tint val="2000"/>
                </a:schemeClr>
              </a:solidFill>
              <a:ln>
                <a:noFill/>
              </a:ln>
              <a:effectLst/>
            </c:spPr>
            <c:extLst>
              <c:ext xmlns:c16="http://schemas.microsoft.com/office/drawing/2014/chart" uri="{C3380CC4-5D6E-409C-BE32-E72D297353CC}">
                <c16:uniqueId val="{0000000B-337A-4993-AE8C-618D7E8FF511}"/>
              </c:ext>
            </c:extLst>
          </c:dPt>
          <c:dPt>
            <c:idx val="6"/>
            <c:bubble3D val="0"/>
            <c:spPr>
              <a:solidFill>
                <a:schemeClr val="accent4">
                  <a:tint val="74000"/>
                </a:schemeClr>
              </a:solidFill>
              <a:ln>
                <a:noFill/>
              </a:ln>
              <a:effectLst/>
            </c:spPr>
            <c:extLst>
              <c:ext xmlns:c16="http://schemas.microsoft.com/office/drawing/2014/chart" uri="{C3380CC4-5D6E-409C-BE32-E72D297353CC}">
                <c16:uniqueId val="{0000000D-337A-4993-AE8C-618D7E8FF511}"/>
              </c:ext>
            </c:extLst>
          </c:dPt>
          <c:dPt>
            <c:idx val="7"/>
            <c:bubble3D val="0"/>
            <c:spPr>
              <a:solidFill>
                <a:schemeClr val="accent4">
                  <a:tint val="46000"/>
                </a:schemeClr>
              </a:solidFill>
              <a:ln>
                <a:noFill/>
              </a:ln>
              <a:effectLst/>
            </c:spPr>
            <c:extLst>
              <c:ext xmlns:c16="http://schemas.microsoft.com/office/drawing/2014/chart" uri="{C3380CC4-5D6E-409C-BE32-E72D297353CC}">
                <c16:uniqueId val="{0000000F-337A-4993-AE8C-618D7E8FF511}"/>
              </c:ext>
            </c:extLst>
          </c:dPt>
          <c:dPt>
            <c:idx val="8"/>
            <c:bubble3D val="0"/>
            <c:spPr>
              <a:solidFill>
                <a:schemeClr val="accent4">
                  <a:tint val="18000"/>
                </a:schemeClr>
              </a:solidFill>
              <a:ln>
                <a:noFill/>
              </a:ln>
              <a:effectLst/>
            </c:spPr>
            <c:extLst>
              <c:ext xmlns:c16="http://schemas.microsoft.com/office/drawing/2014/chart" uri="{C3380CC4-5D6E-409C-BE32-E72D297353CC}">
                <c16:uniqueId val="{00000011-337A-4993-AE8C-618D7E8FF511}"/>
              </c:ext>
            </c:extLst>
          </c:dPt>
          <c:dPt>
            <c:idx val="9"/>
            <c:bubble3D val="0"/>
            <c:spPr>
              <a:solidFill>
                <a:schemeClr val="accent4">
                  <a:tint val="90000"/>
                </a:schemeClr>
              </a:solidFill>
              <a:ln>
                <a:noFill/>
              </a:ln>
              <a:effectLst/>
            </c:spPr>
            <c:extLst>
              <c:ext xmlns:c16="http://schemas.microsoft.com/office/drawing/2014/chart" uri="{C3380CC4-5D6E-409C-BE32-E72D297353CC}">
                <c16:uniqueId val="{00000013-337A-4993-AE8C-618D7E8FF51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'Assets av. for out-licensing'!$E$29:$E$32</c:f>
              <c:strCache>
                <c:ptCount val="4"/>
                <c:pt idx="0">
                  <c:v>Preclinical</c:v>
                </c:pt>
                <c:pt idx="1">
                  <c:v>Phase I </c:v>
                </c:pt>
                <c:pt idx="2">
                  <c:v>Phase II </c:v>
                </c:pt>
                <c:pt idx="3">
                  <c:v>Phase III</c:v>
                </c:pt>
              </c:strCache>
            </c:strRef>
          </c:cat>
          <c:val>
            <c:numRef>
              <c:f>'Assets av. for out-licensing'!$F$29:$F$32</c:f>
              <c:numCache>
                <c:formatCode>General</c:formatCode>
                <c:ptCount val="4"/>
                <c:pt idx="0">
                  <c:v>146</c:v>
                </c:pt>
                <c:pt idx="1">
                  <c:v>25</c:v>
                </c:pt>
                <c:pt idx="2">
                  <c:v>45</c:v>
                </c:pt>
                <c:pt idx="3">
                  <c:v>21</c:v>
                </c:pt>
              </c:numCache>
            </c:numRef>
          </c:val>
          <c:extLst>
            <c:ext xmlns:c16="http://schemas.microsoft.com/office/drawing/2014/chart" uri="{C3380CC4-5D6E-409C-BE32-E72D297353CC}">
              <c16:uniqueId val="{00000014-337A-4993-AE8C-618D7E8FF511}"/>
            </c:ext>
          </c:extLst>
        </c:ser>
        <c:dLbls>
          <c:showLegendKey val="0"/>
          <c:showVal val="0"/>
          <c:showCatName val="0"/>
          <c:showSerName val="0"/>
          <c:showPercent val="0"/>
          <c:showBubbleSize val="0"/>
          <c:showLeaderLines val="0"/>
        </c:dLbls>
        <c:firstSliceAng val="0"/>
        <c:holeSize val="73"/>
      </c:doughnutChart>
      <c:spPr>
        <a:noFill/>
        <a:ln w="25400">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bg2">
                  <a:lumMod val="25000"/>
                </a:schemeClr>
              </a:solidFill>
              <a:latin typeface="Roboto"/>
              <a:ea typeface="Roboto"/>
              <a:cs typeface="Roboto"/>
            </a:defRPr>
          </a:pPr>
          <a:endParaRPr lang="en-US"/>
        </a:p>
      </c:txPr>
    </c:legend>
    <c:plotVisOnly val="1"/>
    <c:dispBlanksAs val="gap"/>
    <c:showDLblsOverMax val="0"/>
  </c:chart>
  <c:spPr>
    <a:noFill/>
    <a:ln w="9525" cap="flat" cmpd="sng" algn="ctr">
      <a:noFill/>
      <a:prstDash val="solid"/>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66868673936083"/>
          <c:y val="8.2017289777790783E-2"/>
          <c:w val="0.46873777464808769"/>
          <c:h val="0.72750729515134971"/>
        </c:manualLayout>
      </c:layout>
      <c:doughnutChart>
        <c:varyColors val="1"/>
        <c:ser>
          <c:idx val="0"/>
          <c:order val="0"/>
          <c:tx>
            <c:strRef>
              <c:f>'Assets av. for out-licensing'!$B$5</c:f>
              <c:strCache>
                <c:ptCount val="1"/>
                <c:pt idx="0">
                  <c:v>Number of Assets</c:v>
                </c:pt>
              </c:strCache>
            </c:strRef>
          </c:tx>
          <c:explosion val="9"/>
          <c:dPt>
            <c:idx val="0"/>
            <c:bubble3D val="0"/>
            <c:spPr>
              <a:solidFill>
                <a:srgbClr val="FFC000"/>
              </a:solidFill>
              <a:ln w="19050">
                <a:solidFill>
                  <a:schemeClr val="lt1"/>
                </a:solidFill>
              </a:ln>
              <a:effectLst/>
            </c:spPr>
            <c:extLst>
              <c:ext xmlns:c16="http://schemas.microsoft.com/office/drawing/2014/chart" uri="{C3380CC4-5D6E-409C-BE32-E72D297353CC}">
                <c16:uniqueId val="{00000001-B187-49CC-998E-C6DFA0BC1C4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187-49CC-998E-C6DFA0BC1C4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187-49CC-998E-C6DFA0BC1C47}"/>
              </c:ext>
            </c:extLst>
          </c:dPt>
          <c:dPt>
            <c:idx val="3"/>
            <c:bubble3D val="0"/>
            <c:spPr>
              <a:solidFill>
                <a:srgbClr val="72AC4A"/>
              </a:solidFill>
              <a:ln w="19050">
                <a:solidFill>
                  <a:schemeClr val="lt1"/>
                </a:solidFill>
              </a:ln>
              <a:effectLst/>
            </c:spPr>
            <c:extLst>
              <c:ext xmlns:c16="http://schemas.microsoft.com/office/drawing/2014/chart" uri="{C3380CC4-5D6E-409C-BE32-E72D297353CC}">
                <c16:uniqueId val="{00000007-B187-49CC-998E-C6DFA0BC1C47}"/>
              </c:ext>
            </c:extLst>
          </c:dPt>
          <c:dLbls>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'Assets av. for out-licensing'!$A$6:$A$9</c:f>
              <c:strCache>
                <c:ptCount val="4"/>
                <c:pt idx="0">
                  <c:v>Therapeutics</c:v>
                </c:pt>
                <c:pt idx="1">
                  <c:v>Diagnostics</c:v>
                </c:pt>
                <c:pt idx="3">
                  <c:v>Technologies</c:v>
                </c:pt>
              </c:strCache>
            </c:strRef>
          </c:cat>
          <c:val>
            <c:numRef>
              <c:f>'Assets av. for out-licensing'!$B$6:$B$9</c:f>
              <c:numCache>
                <c:formatCode>General</c:formatCode>
                <c:ptCount val="4"/>
                <c:pt idx="0">
                  <c:v>303</c:v>
                </c:pt>
                <c:pt idx="1">
                  <c:v>29</c:v>
                </c:pt>
                <c:pt idx="3">
                  <c:v>77</c:v>
                </c:pt>
              </c:numCache>
            </c:numRef>
          </c:val>
          <c:extLst>
            <c:ext xmlns:c16="http://schemas.microsoft.com/office/drawing/2014/chart" uri="{C3380CC4-5D6E-409C-BE32-E72D297353CC}">
              <c16:uniqueId val="{00000008-BB5C-421C-80F6-683EE74C9FC7}"/>
            </c:ext>
          </c:extLst>
        </c:ser>
        <c:dLbls>
          <c:showLegendKey val="0"/>
          <c:showVal val="0"/>
          <c:showCatName val="0"/>
          <c:showSerName val="0"/>
          <c:showPercent val="0"/>
          <c:showBubbleSize val="0"/>
          <c:showLeaderLines val="0"/>
        </c:dLbls>
        <c:firstSliceAng val="0"/>
        <c:holeSize val="75"/>
      </c:doughnutChart>
      <c:spPr>
        <a:noFill/>
        <a:ln w="25400">
          <a:noFill/>
        </a:ln>
      </c:spPr>
    </c:plotArea>
    <c:legend>
      <c:legendPos val="b"/>
      <c:legendEntry>
        <c:idx val="2"/>
        <c:delete val="1"/>
      </c:legendEntry>
      <c:layout>
        <c:manualLayout>
          <c:xMode val="edge"/>
          <c:yMode val="edge"/>
          <c:x val="5.2188120506675796E-2"/>
          <c:y val="0.92654212142401116"/>
          <c:w val="0.9"/>
          <c:h val="5.4592162466178262E-2"/>
        </c:manualLayout>
      </c:layout>
      <c:overlay val="0"/>
      <c:spPr>
        <a:noFill/>
        <a:ln>
          <a:noFill/>
        </a:ln>
        <a:effectLst/>
      </c:spPr>
      <c:txPr>
        <a:bodyPr/>
        <a:lstStyle/>
        <a:p>
          <a:pPr>
            <a:defRPr sz="1100" b="0" i="0" u="none" strike="noStrike" baseline="0">
              <a:solidFill>
                <a:schemeClr val="bg2">
                  <a:lumMod val="25000"/>
                </a:schemeClr>
              </a:solidFill>
              <a:latin typeface="Roboto"/>
              <a:ea typeface="Roboto"/>
              <a:cs typeface="Roboto"/>
            </a:defRPr>
          </a:pPr>
          <a:endParaRPr lang="en-US"/>
        </a:p>
      </c:txPr>
    </c:legend>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0492195928388233E-2"/>
          <c:y val="2.7808626486751288E-2"/>
          <c:w val="0.74832543944172258"/>
          <c:h val="0.87208031816094411"/>
        </c:manualLayout>
      </c:layout>
      <c:barChart>
        <c:barDir val="col"/>
        <c:grouping val="percentStacked"/>
        <c:varyColors val="0"/>
        <c:ser>
          <c:idx val="0"/>
          <c:order val="0"/>
          <c:tx>
            <c:strRef>
              <c:f>'Ownership and Sector'!$F$6</c:f>
              <c:strCache>
                <c:ptCount val="1"/>
                <c:pt idx="0">
                  <c:v>Private / independent</c:v>
                </c:pt>
              </c:strCache>
            </c:strRef>
          </c:tx>
          <c:spPr>
            <a:solidFill>
              <a:schemeClr val="accent1"/>
            </a:solidFill>
            <a:ln>
              <a:noFill/>
            </a:ln>
            <a:effectLst/>
          </c:spPr>
          <c:invertIfNegative val="0"/>
          <c:dLbls>
            <c:numFmt formatCode="0%" sourceLinked="0"/>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'Ownership and Sector'!$A$7:$A$12</c:f>
              <c:strCache>
                <c:ptCount val="6"/>
                <c:pt idx="0">
                  <c:v>Biotechnology - Therapeutics and Diagnostics</c:v>
                </c:pt>
                <c:pt idx="1">
                  <c:v>Biotechnology - R&amp;D Services</c:v>
                </c:pt>
                <c:pt idx="2">
                  <c:v>Biotechnology - Other</c:v>
                </c:pt>
                <c:pt idx="3">
                  <c:v>Pharma (fully integrated)</c:v>
                </c:pt>
                <c:pt idx="4">
                  <c:v>Medical Technology</c:v>
                </c:pt>
                <c:pt idx="5">
                  <c:v>Digital Health</c:v>
                </c:pt>
              </c:strCache>
            </c:strRef>
          </c:cat>
          <c:val>
            <c:numRef>
              <c:f>'Ownership and Sector'!$F$7:$F$12</c:f>
              <c:numCache>
                <c:formatCode>0.00</c:formatCode>
                <c:ptCount val="6"/>
                <c:pt idx="0">
                  <c:v>0.85227272727272729</c:v>
                </c:pt>
                <c:pt idx="1">
                  <c:v>0.88235294117647056</c:v>
                </c:pt>
                <c:pt idx="2">
                  <c:v>0.85401459854014594</c:v>
                </c:pt>
                <c:pt idx="3">
                  <c:v>0.53191489361702127</c:v>
                </c:pt>
                <c:pt idx="4">
                  <c:v>0.8771929824561403</c:v>
                </c:pt>
                <c:pt idx="5">
                  <c:v>0.94936708860759489</c:v>
                </c:pt>
              </c:numCache>
            </c:numRef>
          </c:val>
          <c:extLst>
            <c:ext xmlns:c16="http://schemas.microsoft.com/office/drawing/2014/chart" uri="{C3380CC4-5D6E-409C-BE32-E72D297353CC}">
              <c16:uniqueId val="{00000000-7A54-4F98-ADBE-D1AD44977B4F}"/>
            </c:ext>
          </c:extLst>
        </c:ser>
        <c:ser>
          <c:idx val="1"/>
          <c:order val="1"/>
          <c:tx>
            <c:strRef>
              <c:f>'Ownership and Sector'!$G$6</c:f>
              <c:strCache>
                <c:ptCount val="1"/>
                <c:pt idx="0">
                  <c:v>Publicly listed on stock exchange</c:v>
                </c:pt>
              </c:strCache>
            </c:strRef>
          </c:tx>
          <c:spPr>
            <a:solidFill>
              <a:schemeClr val="accent2"/>
            </a:solidFill>
            <a:ln>
              <a:noFill/>
            </a:ln>
            <a:effectLst/>
          </c:spPr>
          <c:invertIfNegative val="0"/>
          <c:dPt>
            <c:idx val="1"/>
            <c:invertIfNegative val="0"/>
            <c:bubble3D val="0"/>
            <c:extLst>
              <c:ext xmlns:c16="http://schemas.microsoft.com/office/drawing/2014/chart" uri="{C3380CC4-5D6E-409C-BE32-E72D297353CC}">
                <c16:uniqueId val="{00000001-7A54-4F98-ADBE-D1AD44977B4F}"/>
              </c:ext>
            </c:extLst>
          </c:dPt>
          <c:dPt>
            <c:idx val="2"/>
            <c:invertIfNegative val="0"/>
            <c:bubble3D val="0"/>
            <c:extLst>
              <c:ext xmlns:c16="http://schemas.microsoft.com/office/drawing/2014/chart" uri="{C3380CC4-5D6E-409C-BE32-E72D297353CC}">
                <c16:uniqueId val="{00000002-7A54-4F98-ADBE-D1AD44977B4F}"/>
              </c:ext>
            </c:extLst>
          </c:dPt>
          <c:dPt>
            <c:idx val="3"/>
            <c:invertIfNegative val="0"/>
            <c:bubble3D val="0"/>
            <c:extLst>
              <c:ext xmlns:c16="http://schemas.microsoft.com/office/drawing/2014/chart" uri="{C3380CC4-5D6E-409C-BE32-E72D297353CC}">
                <c16:uniqueId val="{00000003-7A54-4F98-ADBE-D1AD44977B4F}"/>
              </c:ext>
            </c:extLst>
          </c:dPt>
          <c:dLbls>
            <c:dLbl>
              <c:idx val="1"/>
              <c:numFmt formatCode="0%" sourceLinked="0"/>
              <c:spPr>
                <a:noFill/>
                <a:ln>
                  <a:noFill/>
                </a:ln>
                <a:effectLst/>
              </c:spPr>
              <c:txPr>
                <a:bodyPr/>
                <a:lstStyle/>
                <a:p>
                  <a:pPr>
                    <a:defRPr sz="900" b="1" i="0" u="none" strike="noStrike" baseline="0">
                      <a:solidFill>
                        <a:schemeClr val="bg2">
                          <a:lumMod val="25000"/>
                        </a:schemeClr>
                      </a:solidFill>
                      <a:latin typeface="Roboto"/>
                      <a:ea typeface="Roboto"/>
                      <a:cs typeface="Roboto"/>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54-4F98-ADBE-D1AD44977B4F}"/>
                </c:ext>
              </c:extLst>
            </c:dLbl>
            <c:numFmt formatCode="0%" sourceLinked="0"/>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'Ownership and Sector'!$A$7:$A$12</c:f>
              <c:strCache>
                <c:ptCount val="6"/>
                <c:pt idx="0">
                  <c:v>Biotechnology - Therapeutics and Diagnostics</c:v>
                </c:pt>
                <c:pt idx="1">
                  <c:v>Biotechnology - R&amp;D Services</c:v>
                </c:pt>
                <c:pt idx="2">
                  <c:v>Biotechnology - Other</c:v>
                </c:pt>
                <c:pt idx="3">
                  <c:v>Pharma (fully integrated)</c:v>
                </c:pt>
                <c:pt idx="4">
                  <c:v>Medical Technology</c:v>
                </c:pt>
                <c:pt idx="5">
                  <c:v>Digital Health</c:v>
                </c:pt>
              </c:strCache>
            </c:strRef>
          </c:cat>
          <c:val>
            <c:numRef>
              <c:f>'Ownership and Sector'!$G$7:$G$12</c:f>
              <c:numCache>
                <c:formatCode>0.00</c:formatCode>
                <c:ptCount val="6"/>
                <c:pt idx="0">
                  <c:v>2.8409090909090908E-2</c:v>
                </c:pt>
                <c:pt idx="1">
                  <c:v>9.0497737556561094E-3</c:v>
                </c:pt>
                <c:pt idx="2">
                  <c:v>2.1897810218978103E-2</c:v>
                </c:pt>
                <c:pt idx="3">
                  <c:v>2.1276595744680851E-2</c:v>
                </c:pt>
                <c:pt idx="4">
                  <c:v>1.1695906432748537E-2</c:v>
                </c:pt>
                <c:pt idx="5">
                  <c:v>5.0632911392405063E-2</c:v>
                </c:pt>
              </c:numCache>
            </c:numRef>
          </c:val>
          <c:extLst>
            <c:ext xmlns:c16="http://schemas.microsoft.com/office/drawing/2014/chart" uri="{C3380CC4-5D6E-409C-BE32-E72D297353CC}">
              <c16:uniqueId val="{00000004-7A54-4F98-ADBE-D1AD44977B4F}"/>
            </c:ext>
          </c:extLst>
        </c:ser>
        <c:ser>
          <c:idx val="2"/>
          <c:order val="2"/>
          <c:tx>
            <c:strRef>
              <c:f>'Ownership and Sector'!$H$6</c:f>
              <c:strCache>
                <c:ptCount val="1"/>
                <c:pt idx="0">
                  <c:v>Subsidiary</c:v>
                </c:pt>
              </c:strCache>
            </c:strRef>
          </c:tx>
          <c:spPr>
            <a:solidFill>
              <a:schemeClr val="accent3"/>
            </a:solidFill>
            <a:ln>
              <a:noFill/>
            </a:ln>
            <a:effectLst/>
          </c:spPr>
          <c:invertIfNegative val="0"/>
          <c:dPt>
            <c:idx val="3"/>
            <c:invertIfNegative val="0"/>
            <c:bubble3D val="0"/>
            <c:extLst>
              <c:ext xmlns:c16="http://schemas.microsoft.com/office/drawing/2014/chart" uri="{C3380CC4-5D6E-409C-BE32-E72D297353CC}">
                <c16:uniqueId val="{00000005-7A54-4F98-ADBE-D1AD44977B4F}"/>
              </c:ext>
            </c:extLst>
          </c:dPt>
          <c:dPt>
            <c:idx val="4"/>
            <c:invertIfNegative val="0"/>
            <c:bubble3D val="0"/>
            <c:extLst>
              <c:ext xmlns:c16="http://schemas.microsoft.com/office/drawing/2014/chart" uri="{C3380CC4-5D6E-409C-BE32-E72D297353CC}">
                <c16:uniqueId val="{00000006-7A54-4F98-ADBE-D1AD44977B4F}"/>
              </c:ext>
            </c:extLst>
          </c:dPt>
          <c:dLbls>
            <c:dLbl>
              <c:idx val="5"/>
              <c:numFmt formatCode="0%" sourceLinked="0"/>
              <c:spPr>
                <a:noFill/>
                <a:ln>
                  <a:noFill/>
                </a:ln>
                <a:effectLst/>
              </c:spPr>
              <c:txPr>
                <a:bodyPr wrap="square" lIns="38100" tIns="19050" rIns="38100" bIns="19050" anchor="ctr">
                  <a:spAutoFit/>
                </a:bodyPr>
                <a:lstStyle/>
                <a:p>
                  <a:pPr>
                    <a:defRPr sz="900" b="1" i="0" u="none" strike="noStrike" baseline="0">
                      <a:solidFill>
                        <a:schemeClr val="tx1"/>
                      </a:solidFill>
                      <a:latin typeface="Roboto"/>
                      <a:ea typeface="Roboto"/>
                      <a:cs typeface="Roboto"/>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8-7A54-4F98-ADBE-D1AD44977B4F}"/>
                </c:ext>
              </c:extLst>
            </c:dLbl>
            <c:numFmt formatCode="0%" sourceLinked="0"/>
            <c:spPr>
              <a:noFill/>
              <a:ln>
                <a:noFill/>
              </a:ln>
              <a:effectLst/>
            </c:spPr>
            <c:txPr>
              <a:bodyPr wrap="square" lIns="38100" tIns="19050" rIns="38100" bIns="19050" anchor="ctr">
                <a:spAutoFit/>
              </a:bodyPr>
              <a:lstStyle/>
              <a:p>
                <a:pPr>
                  <a:defRPr sz="900" b="1" i="0" u="none" strike="noStrike" baseline="0">
                    <a:solidFill>
                      <a:schemeClr val="bg1"/>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'Ownership and Sector'!$A$7:$A$12</c:f>
              <c:strCache>
                <c:ptCount val="6"/>
                <c:pt idx="0">
                  <c:v>Biotechnology - Therapeutics and Diagnostics</c:v>
                </c:pt>
                <c:pt idx="1">
                  <c:v>Biotechnology - R&amp;D Services</c:v>
                </c:pt>
                <c:pt idx="2">
                  <c:v>Biotechnology - Other</c:v>
                </c:pt>
                <c:pt idx="3">
                  <c:v>Pharma (fully integrated)</c:v>
                </c:pt>
                <c:pt idx="4">
                  <c:v>Medical Technology</c:v>
                </c:pt>
                <c:pt idx="5">
                  <c:v>Digital Health</c:v>
                </c:pt>
              </c:strCache>
            </c:strRef>
          </c:cat>
          <c:val>
            <c:numRef>
              <c:f>'Ownership and Sector'!$H$7:$H$12</c:f>
              <c:numCache>
                <c:formatCode>0.00</c:formatCode>
                <c:ptCount val="6"/>
                <c:pt idx="0">
                  <c:v>0.11931818181818182</c:v>
                </c:pt>
                <c:pt idx="1">
                  <c:v>0.10859728506787331</c:v>
                </c:pt>
                <c:pt idx="2">
                  <c:v>0.12408759124087591</c:v>
                </c:pt>
                <c:pt idx="3">
                  <c:v>0.44680851063829785</c:v>
                </c:pt>
                <c:pt idx="4">
                  <c:v>0.1111111111111111</c:v>
                </c:pt>
                <c:pt idx="5">
                  <c:v>0</c:v>
                </c:pt>
              </c:numCache>
            </c:numRef>
          </c:val>
          <c:extLst>
            <c:ext xmlns:c16="http://schemas.microsoft.com/office/drawing/2014/chart" uri="{C3380CC4-5D6E-409C-BE32-E72D297353CC}">
              <c16:uniqueId val="{00000007-7A54-4F98-ADBE-D1AD44977B4F}"/>
            </c:ext>
          </c:extLst>
        </c:ser>
        <c:dLbls>
          <c:showLegendKey val="0"/>
          <c:showVal val="0"/>
          <c:showCatName val="0"/>
          <c:showSerName val="0"/>
          <c:showPercent val="0"/>
          <c:showBubbleSize val="0"/>
        </c:dLbls>
        <c:gapWidth val="150"/>
        <c:overlap val="100"/>
        <c:axId val="2065417695"/>
        <c:axId val="1"/>
      </c:barChart>
      <c:catAx>
        <c:axId val="2065417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 of Total Number of Companies</a:t>
                </a:r>
              </a:p>
            </c:rich>
          </c:tx>
          <c:overlay val="0"/>
          <c:spPr>
            <a:noFill/>
            <a:ln>
              <a:noFill/>
            </a:ln>
            <a:effectLst/>
          </c:spPr>
        </c:title>
        <c:numFmt formatCode="0%" sourceLinked="1"/>
        <c:majorTickMark val="none"/>
        <c:minorTickMark val="none"/>
        <c:tickLblPos val="nextTo"/>
        <c:spPr>
          <a:noFill/>
          <a:ln>
            <a:noFill/>
          </a:ln>
          <a:effectLst/>
        </c:spPr>
        <c:txPr>
          <a:bodyPr rot="0" vert="horz"/>
          <a:lstStyle/>
          <a:p>
            <a:pPr>
              <a:defRPr sz="900" b="0" i="0" u="none" strike="noStrike" baseline="0">
                <a:solidFill>
                  <a:srgbClr val="000000"/>
                </a:solidFill>
                <a:latin typeface="Roboto"/>
                <a:ea typeface="Roboto"/>
                <a:cs typeface="Roboto"/>
              </a:defRPr>
            </a:pPr>
            <a:endParaRPr lang="en-US"/>
          </a:p>
        </c:txPr>
        <c:crossAx val="2065417695"/>
        <c:crosses val="autoZero"/>
        <c:crossBetween val="between"/>
      </c:valAx>
      <c:spPr>
        <a:noFill/>
        <a:ln w="25400">
          <a:noFill/>
        </a:ln>
      </c:spPr>
    </c:plotArea>
    <c:legend>
      <c:legendPos val="r"/>
      <c:overlay val="0"/>
      <c:spPr>
        <a:noFill/>
        <a:ln>
          <a:noFill/>
        </a:ln>
        <a:effectLst/>
      </c:spPr>
      <c:txPr>
        <a:bodyPr/>
        <a:lstStyle/>
        <a:p>
          <a:pPr>
            <a:defRPr sz="1010" b="0" i="0" u="none" strike="noStrike" baseline="0">
              <a:solidFill>
                <a:schemeClr val="bg2">
                  <a:lumMod val="25000"/>
                </a:schemeClr>
              </a:solidFill>
              <a:latin typeface="Roboto"/>
              <a:ea typeface="Roboto"/>
              <a:cs typeface="Roboto"/>
            </a:defRPr>
          </a:pPr>
          <a:endParaRPr lang="en-US"/>
        </a:p>
      </c:txPr>
    </c:legend>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Foundations!$B$5</c:f>
              <c:strCache>
                <c:ptCount val="1"/>
                <c:pt idx="0">
                  <c:v>Number of Companies</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1" i="0" u="none" strike="noStrike" baseline="0">
                    <a:solidFill>
                      <a:schemeClr val="bg2">
                        <a:lumMod val="25000"/>
                      </a:schemeClr>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Foundations!$A$15:$A$24</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Foundations!$B$15:$B$24</c:f>
              <c:numCache>
                <c:formatCode>General</c:formatCode>
                <c:ptCount val="10"/>
                <c:pt idx="0">
                  <c:v>38</c:v>
                </c:pt>
                <c:pt idx="1">
                  <c:v>39</c:v>
                </c:pt>
                <c:pt idx="2">
                  <c:v>38</c:v>
                </c:pt>
                <c:pt idx="3">
                  <c:v>55</c:v>
                </c:pt>
                <c:pt idx="4">
                  <c:v>31</c:v>
                </c:pt>
                <c:pt idx="5">
                  <c:v>37</c:v>
                </c:pt>
                <c:pt idx="6">
                  <c:v>31</c:v>
                </c:pt>
                <c:pt idx="7">
                  <c:v>23</c:v>
                </c:pt>
                <c:pt idx="8">
                  <c:v>17</c:v>
                </c:pt>
                <c:pt idx="9">
                  <c:v>11</c:v>
                </c:pt>
              </c:numCache>
            </c:numRef>
          </c:val>
          <c:extLst>
            <c:ext xmlns:c16="http://schemas.microsoft.com/office/drawing/2014/chart" uri="{C3380CC4-5D6E-409C-BE32-E72D297353CC}">
              <c16:uniqueId val="{00000000-6330-4E3D-B260-9D2E3B74022B}"/>
            </c:ext>
          </c:extLst>
        </c:ser>
        <c:dLbls>
          <c:showLegendKey val="0"/>
          <c:showVal val="0"/>
          <c:showCatName val="0"/>
          <c:showSerName val="0"/>
          <c:showPercent val="0"/>
          <c:showBubbleSize val="0"/>
        </c:dLbls>
        <c:gapWidth val="100"/>
        <c:overlap val="-27"/>
        <c:axId val="52132480"/>
        <c:axId val="1"/>
      </c:barChart>
      <c:catAx>
        <c:axId val="5213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Number of Companies Founded</a:t>
                </a:r>
              </a:p>
            </c:rich>
          </c:tx>
          <c:overlay val="0"/>
          <c:spPr>
            <a:noFill/>
            <a:ln>
              <a:noFill/>
            </a:ln>
            <a:effectLst/>
          </c:spPr>
        </c:title>
        <c:numFmt formatCode="General" sourceLinked="1"/>
        <c:majorTickMark val="none"/>
        <c:minorTickMark val="none"/>
        <c:tickLblPos val="nextTo"/>
        <c:spPr>
          <a:noFill/>
          <a:ln>
            <a:noFill/>
          </a:ln>
          <a:effectLst/>
        </c:spPr>
        <c:txPr>
          <a:bodyPr rot="0" vert="horz"/>
          <a:lstStyle/>
          <a:p>
            <a:pPr>
              <a:defRPr sz="900" b="0" i="0" u="none" strike="noStrike" baseline="0">
                <a:solidFill>
                  <a:srgbClr val="000000"/>
                </a:solidFill>
                <a:latin typeface="Roboto"/>
                <a:ea typeface="Roboto"/>
                <a:cs typeface="Roboto"/>
              </a:defRPr>
            </a:pPr>
            <a:endParaRPr lang="en-US"/>
          </a:p>
        </c:txPr>
        <c:crossAx val="52132480"/>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119116360454943"/>
          <c:y val="0.12386264216972878"/>
          <c:w val="0.75423716808972086"/>
          <c:h val="0.69920794559770938"/>
        </c:manualLayout>
      </c:layout>
      <c:barChart>
        <c:barDir val="col"/>
        <c:grouping val="clustered"/>
        <c:varyColors val="0"/>
        <c:ser>
          <c:idx val="0"/>
          <c:order val="0"/>
          <c:tx>
            <c:strRef>
              <c:f>'PE Rounds'!$B$6</c:f>
              <c:strCache>
                <c:ptCount val="1"/>
                <c:pt idx="0">
                  <c:v>Investments</c:v>
                </c:pt>
              </c:strCache>
            </c:strRef>
          </c:tx>
          <c:spPr>
            <a:blipFill dpi="0" rotWithShape="1">
              <a:blip xmlns:r="http://schemas.openxmlformats.org/officeDocument/2006/relationships" r:embed="rId2"/>
              <a:srcRect/>
              <a:stretch>
                <a:fillRect/>
              </a:stretch>
            </a:blipFill>
            <a:ln>
              <a:noFill/>
            </a:ln>
            <a:effectLst/>
          </c:spPr>
          <c:invertIfNegative val="0"/>
          <c:pictureOptions>
            <c:pictureFormat val="stretch"/>
          </c:pictureOptions>
          <c:dLbls>
            <c:dLbl>
              <c:idx val="1"/>
              <c:layout>
                <c:manualLayout>
                  <c:x val="1.7351831426132272E-3"/>
                  <c:y val="0.3717452445965399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8C-4940-870E-AC86FE88692C}"/>
                </c:ext>
              </c:extLst>
            </c:dLbl>
            <c:numFmt formatCode="[$$-409]#,##0" sourceLinked="0"/>
            <c:spPr>
              <a:noFill/>
              <a:ln>
                <a:noFill/>
              </a:ln>
              <a:effectLst/>
            </c:spPr>
            <c:txPr>
              <a:bodyPr wrap="square" lIns="38100" tIns="19050" rIns="38100" bIns="19050" anchor="ctr">
                <a:spAutoFit/>
              </a:bodyPr>
              <a:lstStyle/>
              <a:p>
                <a:pPr>
                  <a:defRPr sz="1100" b="1" i="0" u="none" strike="noStrike" baseline="0">
                    <a:solidFill>
                      <a:schemeClr val="bg2">
                        <a:lumMod val="25000"/>
                      </a:schemeClr>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'PE Rounds'!$A$11:$A$12</c:f>
              <c:numCache>
                <c:formatCode>General</c:formatCode>
                <c:ptCount val="2"/>
                <c:pt idx="0">
                  <c:v>2024</c:v>
                </c:pt>
                <c:pt idx="1">
                  <c:v>2025</c:v>
                </c:pt>
              </c:numCache>
            </c:numRef>
          </c:cat>
          <c:val>
            <c:numRef>
              <c:f>'PE Rounds'!$B$11:$B$12</c:f>
              <c:numCache>
                <c:formatCode>General</c:formatCode>
                <c:ptCount val="2"/>
                <c:pt idx="0">
                  <c:v>563.88</c:v>
                </c:pt>
                <c:pt idx="1">
                  <c:v>675.88</c:v>
                </c:pt>
              </c:numCache>
            </c:numRef>
          </c:val>
          <c:extLst>
            <c:ext xmlns:c16="http://schemas.microsoft.com/office/drawing/2014/chart" uri="{C3380CC4-5D6E-409C-BE32-E72D297353CC}">
              <c16:uniqueId val="{00000001-DCA6-4DA8-95DA-3C481BA0C17C}"/>
            </c:ext>
          </c:extLst>
        </c:ser>
        <c:dLbls>
          <c:showLegendKey val="0"/>
          <c:showVal val="0"/>
          <c:showCatName val="0"/>
          <c:showSerName val="0"/>
          <c:showPercent val="0"/>
          <c:showBubbleSize val="0"/>
        </c:dLbls>
        <c:gapWidth val="100"/>
        <c:overlap val="-27"/>
        <c:axId val="396427216"/>
        <c:axId val="1"/>
      </c:barChart>
      <c:catAx>
        <c:axId val="396427216"/>
        <c:scaling>
          <c:orientation val="minMax"/>
        </c:scaling>
        <c:delete val="0"/>
        <c:axPos val="b"/>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Year</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max val="70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sz="1050" b="1" i="0" u="none" strike="noStrike" baseline="0">
                    <a:solidFill>
                      <a:schemeClr val="bg2">
                        <a:lumMod val="25000"/>
                      </a:schemeClr>
                    </a:solidFill>
                    <a:latin typeface="Roboto"/>
                    <a:ea typeface="Roboto"/>
                    <a:cs typeface="Roboto"/>
                  </a:defRPr>
                </a:pPr>
                <a:r>
                  <a:rPr lang="en-GB">
                    <a:solidFill>
                      <a:schemeClr val="bg2">
                        <a:lumMod val="25000"/>
                      </a:schemeClr>
                    </a:solidFill>
                  </a:rPr>
                  <a:t>Million USD</a:t>
                </a:r>
              </a:p>
            </c:rich>
          </c:tx>
          <c:layout>
            <c:manualLayout>
              <c:xMode val="edge"/>
              <c:yMode val="edge"/>
              <c:x val="0"/>
              <c:y val="0.35072079922815974"/>
            </c:manualLayout>
          </c:layout>
          <c:overlay val="0"/>
          <c:spPr>
            <a:noFill/>
            <a:ln>
              <a:noFill/>
            </a:ln>
            <a:effectLst/>
          </c:spPr>
        </c:title>
        <c:numFmt formatCode="[$$-409]#,##0" sourceLinked="0"/>
        <c:majorTickMark val="none"/>
        <c:minorTickMark val="none"/>
        <c:tickLblPos val="nextTo"/>
        <c:spPr>
          <a:noFill/>
          <a:ln>
            <a:noFill/>
          </a:ln>
          <a:effectLst/>
        </c:spPr>
        <c:txPr>
          <a:bodyPr rot="0" vert="horz"/>
          <a:lstStyle/>
          <a:p>
            <a:pPr>
              <a:defRPr sz="1100" b="0" i="0" u="none" strike="noStrike" baseline="0">
                <a:solidFill>
                  <a:schemeClr val="bg2">
                    <a:lumMod val="25000"/>
                  </a:schemeClr>
                </a:solidFill>
                <a:latin typeface="Roboto"/>
                <a:ea typeface="Roboto"/>
                <a:cs typeface="Roboto"/>
              </a:defRPr>
            </a:pPr>
            <a:endParaRPr lang="en-US"/>
          </a:p>
        </c:txPr>
        <c:crossAx val="396427216"/>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 Rounds'!$B$35</c:f>
              <c:strCache>
                <c:ptCount val="1"/>
                <c:pt idx="0">
                  <c:v>investments</c:v>
                </c:pt>
              </c:strCache>
            </c:strRef>
          </c:tx>
          <c:spPr>
            <a:blipFill>
              <a:blip xmlns:r="http://schemas.openxmlformats.org/officeDocument/2006/relationships" r:embed="rId2"/>
              <a:stretch>
                <a:fillRect/>
              </a:stretch>
            </a:blipFill>
            <a:ln>
              <a:noFill/>
            </a:ln>
            <a:effectLst/>
          </c:spPr>
          <c:invertIfNegative val="0"/>
          <c:pictureOptions>
            <c:pictureFormat val="stretch"/>
          </c:pictureOptions>
          <c:dLbls>
            <c:numFmt formatCode="[$$-409]#,##0" sourceLinked="0"/>
            <c:spPr>
              <a:noFill/>
              <a:ln>
                <a:noFill/>
              </a:ln>
              <a:effectLst/>
            </c:spPr>
            <c:txPr>
              <a:bodyPr wrap="square" lIns="38100" tIns="19050" rIns="38100" bIns="19050" anchor="ctr">
                <a:spAutoFit/>
              </a:bodyPr>
              <a:lstStyle/>
              <a:p>
                <a:pPr>
                  <a:defRPr sz="1050" b="1" i="0" u="none" strike="noStrike" baseline="0">
                    <a:solidFill>
                      <a:schemeClr val="bg2">
                        <a:lumMod val="25000"/>
                      </a:schemeClr>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'PE Rounds'!$A$40:$A$41</c:f>
              <c:numCache>
                <c:formatCode>General</c:formatCode>
                <c:ptCount val="2"/>
                <c:pt idx="0">
                  <c:v>2024</c:v>
                </c:pt>
                <c:pt idx="1">
                  <c:v>2025</c:v>
                </c:pt>
              </c:numCache>
            </c:numRef>
          </c:cat>
          <c:val>
            <c:numRef>
              <c:f>'PE Rounds'!$B$40:$B$41</c:f>
              <c:numCache>
                <c:formatCode>General</c:formatCode>
                <c:ptCount val="2"/>
                <c:pt idx="0">
                  <c:v>464.87</c:v>
                </c:pt>
                <c:pt idx="1">
                  <c:v>454.21000000000009</c:v>
                </c:pt>
              </c:numCache>
            </c:numRef>
          </c:val>
          <c:extLst>
            <c:ext xmlns:c16="http://schemas.microsoft.com/office/drawing/2014/chart" uri="{C3380CC4-5D6E-409C-BE32-E72D297353CC}">
              <c16:uniqueId val="{00000000-AFEB-44C9-AC8B-0CED709E0A77}"/>
            </c:ext>
          </c:extLst>
        </c:ser>
        <c:dLbls>
          <c:showLegendKey val="0"/>
          <c:showVal val="0"/>
          <c:showCatName val="0"/>
          <c:showSerName val="0"/>
          <c:showPercent val="0"/>
          <c:showBubbleSize val="0"/>
        </c:dLbls>
        <c:gapWidth val="100"/>
        <c:overlap val="-27"/>
        <c:axId val="2071552207"/>
        <c:axId val="1"/>
      </c:barChart>
      <c:catAx>
        <c:axId val="2071552207"/>
        <c:scaling>
          <c:orientation val="minMax"/>
        </c:scaling>
        <c:delete val="0"/>
        <c:axPos val="b"/>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max val="70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Million USD</a:t>
                </a:r>
              </a:p>
            </c:rich>
          </c:tx>
          <c:overlay val="0"/>
          <c:spPr>
            <a:noFill/>
            <a:ln>
              <a:noFill/>
            </a:ln>
            <a:effectLst/>
          </c:spPr>
        </c:title>
        <c:numFmt formatCode="[$$-409]#,##0" sourceLinked="0"/>
        <c:majorTickMark val="none"/>
        <c:minorTickMark val="none"/>
        <c:tickLblPos val="nextTo"/>
        <c:spPr>
          <a:noFill/>
          <a:ln>
            <a:noFill/>
          </a:ln>
          <a:effectLst/>
        </c:spPr>
        <c:txPr>
          <a:bodyPr rot="0" vert="horz"/>
          <a:lstStyle/>
          <a:p>
            <a:pPr>
              <a:defRPr sz="1100" b="0" i="0" u="none" strike="noStrike" baseline="0">
                <a:solidFill>
                  <a:schemeClr val="bg2">
                    <a:lumMod val="25000"/>
                  </a:schemeClr>
                </a:solidFill>
                <a:latin typeface="Roboto"/>
                <a:ea typeface="Roboto"/>
                <a:cs typeface="Roboto"/>
              </a:defRPr>
            </a:pPr>
            <a:endParaRPr lang="en-US"/>
          </a:p>
        </c:txPr>
        <c:crossAx val="2071552207"/>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b="1">
          <a:solidFill>
            <a:schemeClr val="dk1"/>
          </a:solidFill>
          <a:latin typeface="+mn-lt"/>
          <a:ea typeface="+mn-ea"/>
          <a:cs typeface="+mn-cs"/>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1"/>
          <c:tx>
            <c:strRef>
              <c:f>'PE 5 Year'!$D$5</c:f>
              <c:strCache>
                <c:ptCount val="1"/>
                <c:pt idx="0">
                  <c:v>Financing Value</c:v>
                </c:pt>
              </c:strCache>
            </c:strRef>
          </c:tx>
          <c:spPr>
            <a:solidFill>
              <a:schemeClr val="accent1"/>
            </a:solidFill>
            <a:ln>
              <a:noFill/>
            </a:ln>
            <a:effectLst/>
          </c:spPr>
          <c:invertIfNegative val="0"/>
          <c:cat>
            <c:strRef>
              <c:f>'PE 5 Year'!$A$8:$A$17</c:f>
              <c:strCache>
                <c:ptCount val="10"/>
                <c:pt idx="0">
                  <c:v>2021 H1</c:v>
                </c:pt>
                <c:pt idx="1">
                  <c:v>2021 H2</c:v>
                </c:pt>
                <c:pt idx="2">
                  <c:v>2022 H1</c:v>
                </c:pt>
                <c:pt idx="3">
                  <c:v>2022 H2</c:v>
                </c:pt>
                <c:pt idx="4">
                  <c:v>2023 H1</c:v>
                </c:pt>
                <c:pt idx="5">
                  <c:v>2023 H2</c:v>
                </c:pt>
                <c:pt idx="6">
                  <c:v>2024 H1</c:v>
                </c:pt>
                <c:pt idx="7">
                  <c:v>2024 H2</c:v>
                </c:pt>
                <c:pt idx="8">
                  <c:v>2025 H1</c:v>
                </c:pt>
                <c:pt idx="9">
                  <c:v>2025 H2</c:v>
                </c:pt>
              </c:strCache>
            </c:strRef>
          </c:cat>
          <c:val>
            <c:numRef>
              <c:f>'PE 5 Year'!$D$8:$D$17</c:f>
              <c:numCache>
                <c:formatCode>General</c:formatCode>
                <c:ptCount val="10"/>
                <c:pt idx="0">
                  <c:v>482.32000000000011</c:v>
                </c:pt>
                <c:pt idx="1">
                  <c:v>338.13</c:v>
                </c:pt>
                <c:pt idx="2">
                  <c:v>385.04999999999995</c:v>
                </c:pt>
                <c:pt idx="3">
                  <c:v>67.09</c:v>
                </c:pt>
                <c:pt idx="4">
                  <c:v>127.34</c:v>
                </c:pt>
                <c:pt idx="5">
                  <c:v>303.25</c:v>
                </c:pt>
                <c:pt idx="6">
                  <c:v>287.51</c:v>
                </c:pt>
                <c:pt idx="7">
                  <c:v>177.36</c:v>
                </c:pt>
                <c:pt idx="8">
                  <c:v>345.05</c:v>
                </c:pt>
                <c:pt idx="9">
                  <c:v>109.16</c:v>
                </c:pt>
              </c:numCache>
            </c:numRef>
          </c:val>
          <c:extLst>
            <c:ext xmlns:c16="http://schemas.microsoft.com/office/drawing/2014/chart" uri="{C3380CC4-5D6E-409C-BE32-E72D297353CC}">
              <c16:uniqueId val="{00000000-8381-443B-9CDA-D00AF72B9B94}"/>
            </c:ext>
          </c:extLst>
        </c:ser>
        <c:dLbls>
          <c:showLegendKey val="0"/>
          <c:showVal val="0"/>
          <c:showCatName val="0"/>
          <c:showSerName val="0"/>
          <c:showPercent val="0"/>
          <c:showBubbleSize val="0"/>
        </c:dLbls>
        <c:gapWidth val="111"/>
        <c:overlap val="-29"/>
        <c:axId val="1744461807"/>
        <c:axId val="1"/>
      </c:barChart>
      <c:lineChart>
        <c:grouping val="standard"/>
        <c:varyColors val="0"/>
        <c:ser>
          <c:idx val="1"/>
          <c:order val="0"/>
          <c:tx>
            <c:strRef>
              <c:f>'PE 5 Year'!$B$5</c:f>
              <c:strCache>
                <c:ptCount val="1"/>
                <c:pt idx="0">
                  <c:v>Number of Rounds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'PE 5 Year'!$A$8:$A$17</c:f>
              <c:strCache>
                <c:ptCount val="10"/>
                <c:pt idx="0">
                  <c:v>2021 H1</c:v>
                </c:pt>
                <c:pt idx="1">
                  <c:v>2021 H2</c:v>
                </c:pt>
                <c:pt idx="2">
                  <c:v>2022 H1</c:v>
                </c:pt>
                <c:pt idx="3">
                  <c:v>2022 H2</c:v>
                </c:pt>
                <c:pt idx="4">
                  <c:v>2023 H1</c:v>
                </c:pt>
                <c:pt idx="5">
                  <c:v>2023 H2</c:v>
                </c:pt>
                <c:pt idx="6">
                  <c:v>2024 H1</c:v>
                </c:pt>
                <c:pt idx="7">
                  <c:v>2024 H2</c:v>
                </c:pt>
                <c:pt idx="8">
                  <c:v>2025 H1</c:v>
                </c:pt>
                <c:pt idx="9">
                  <c:v>2025 H2</c:v>
                </c:pt>
              </c:strCache>
            </c:strRef>
          </c:cat>
          <c:val>
            <c:numRef>
              <c:f>'PE 5 Year'!$B$8:$B$17</c:f>
              <c:numCache>
                <c:formatCode>General</c:formatCode>
                <c:ptCount val="10"/>
                <c:pt idx="0">
                  <c:v>13</c:v>
                </c:pt>
                <c:pt idx="1">
                  <c:v>17</c:v>
                </c:pt>
                <c:pt idx="2">
                  <c:v>22</c:v>
                </c:pt>
                <c:pt idx="3">
                  <c:v>8</c:v>
                </c:pt>
                <c:pt idx="4">
                  <c:v>12</c:v>
                </c:pt>
                <c:pt idx="5">
                  <c:v>13</c:v>
                </c:pt>
                <c:pt idx="6">
                  <c:v>13</c:v>
                </c:pt>
                <c:pt idx="7">
                  <c:v>5</c:v>
                </c:pt>
                <c:pt idx="8">
                  <c:v>11</c:v>
                </c:pt>
                <c:pt idx="9">
                  <c:v>4</c:v>
                </c:pt>
              </c:numCache>
            </c:numRef>
          </c:val>
          <c:smooth val="0"/>
          <c:extLst>
            <c:ext xmlns:c16="http://schemas.microsoft.com/office/drawing/2014/chart" uri="{C3380CC4-5D6E-409C-BE32-E72D297353CC}">
              <c16:uniqueId val="{00000001-8381-443B-9CDA-D00AF72B9B94}"/>
            </c:ext>
          </c:extLst>
        </c:ser>
        <c:dLbls>
          <c:showLegendKey val="0"/>
          <c:showVal val="0"/>
          <c:showCatName val="0"/>
          <c:showSerName val="0"/>
          <c:showPercent val="0"/>
          <c:showBubbleSize val="0"/>
        </c:dLbls>
        <c:marker val="1"/>
        <c:smooth val="0"/>
        <c:axId val="3"/>
        <c:axId val="4"/>
      </c:lineChart>
      <c:catAx>
        <c:axId val="174446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rgbClr val="000000"/>
                </a:solidFill>
                <a:latin typeface="Roboto"/>
                <a:ea typeface="Roboto"/>
                <a:cs typeface="Roboto"/>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Financing Value (Million USD)</a:t>
                </a:r>
              </a:p>
            </c:rich>
          </c:tx>
          <c:overlay val="0"/>
          <c:spPr>
            <a:noFill/>
            <a:ln>
              <a:noFill/>
            </a:ln>
            <a:effectLst/>
          </c:spPr>
        </c:title>
        <c:numFmt formatCode="[$$-409]#,##0" sourceLinked="0"/>
        <c:majorTickMark val="none"/>
        <c:minorTickMark val="none"/>
        <c:tickLblPos val="nextTo"/>
        <c:spPr>
          <a:noFill/>
          <a:ln>
            <a:noFill/>
          </a:ln>
          <a:effectLst/>
        </c:spPr>
        <c:txPr>
          <a:bodyPr rot="0" vert="horz"/>
          <a:lstStyle/>
          <a:p>
            <a:pPr>
              <a:defRPr sz="1000" b="0" i="0" u="none" strike="noStrike" baseline="0">
                <a:solidFill>
                  <a:srgbClr val="000000"/>
                </a:solidFill>
                <a:latin typeface="Roboto"/>
                <a:ea typeface="Roboto"/>
                <a:cs typeface="Roboto"/>
              </a:defRPr>
            </a:pPr>
            <a:endParaRPr lang="en-US"/>
          </a:p>
        </c:txPr>
        <c:crossAx val="1744461807"/>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Number of Rounds</a:t>
                </a:r>
              </a:p>
            </c:rich>
          </c:tx>
          <c:overlay val="0"/>
          <c:spPr>
            <a:noFill/>
            <a:ln>
              <a:noFill/>
            </a:ln>
            <a:effectLst/>
          </c:spPr>
        </c:title>
        <c:numFmt formatCode="General" sourceLinked="1"/>
        <c:majorTickMark val="out"/>
        <c:minorTickMark val="none"/>
        <c:tickLblPos val="nextTo"/>
        <c:spPr>
          <a:noFill/>
          <a:ln>
            <a:noFill/>
          </a:ln>
          <a:effectLst/>
        </c:spPr>
        <c:txPr>
          <a:bodyPr rot="0" vert="horz"/>
          <a:lstStyle/>
          <a:p>
            <a:pPr>
              <a:defRPr sz="900" b="0" i="0" u="none" strike="noStrike" baseline="0">
                <a:solidFill>
                  <a:schemeClr val="bg2">
                    <a:lumMod val="25000"/>
                  </a:schemeClr>
                </a:solidFill>
                <a:latin typeface="Roboto"/>
                <a:ea typeface="Roboto"/>
                <a:cs typeface="Roboto"/>
              </a:defRPr>
            </a:pPr>
            <a:endParaRPr lang="en-US"/>
          </a:p>
        </c:txPr>
        <c:crossAx val="3"/>
        <c:crosses val="max"/>
        <c:crossBetween val="between"/>
      </c:valAx>
      <c:dTable>
        <c:showHorzBorder val="0"/>
        <c:showVertBorder val="0"/>
        <c:showOutline val="0"/>
        <c:showKeys val="1"/>
        <c:spPr>
          <a:noFill/>
          <a:ln w="9525" cap="flat" cmpd="sng" algn="ctr">
            <a:solidFill>
              <a:schemeClr val="tx1">
                <a:lumMod val="15000"/>
                <a:lumOff val="85000"/>
              </a:schemeClr>
            </a:solidFill>
            <a:round/>
          </a:ln>
          <a:effectLst/>
        </c:spPr>
        <c:txPr>
          <a:bodyPr/>
          <a:lstStyle/>
          <a:p>
            <a:pPr rtl="0">
              <a:defRPr sz="900" b="1" i="0" u="none" strike="noStrike" baseline="0">
                <a:solidFill>
                  <a:schemeClr val="bg2">
                    <a:lumMod val="25000"/>
                  </a:schemeClr>
                </a:solidFill>
                <a:latin typeface="Roboto"/>
                <a:ea typeface="Roboto"/>
                <a:cs typeface="Roboto"/>
              </a:defRPr>
            </a:pPr>
            <a:endParaRPr lang="en-US"/>
          </a:p>
        </c:txPr>
      </c:dTable>
      <c:spPr>
        <a:noFill/>
        <a:ln w="25400">
          <a:noFill/>
        </a:ln>
      </c:spPr>
    </c:plotArea>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'Companies by Sector'!$A$153</c:f>
              <c:strCache>
                <c:ptCount val="1"/>
                <c:pt idx="0">
                  <c:v>Netherlands</c:v>
                </c:pt>
              </c:strCache>
            </c:strRef>
          </c:tx>
          <c:spPr>
            <a:solidFill>
              <a:schemeClr val="accent2"/>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Sector'!$B$153:$D$153</c:f>
              <c:numCache>
                <c:formatCode>General</c:formatCode>
                <c:ptCount val="3"/>
                <c:pt idx="0">
                  <c:v>6.0500951145808983</c:v>
                </c:pt>
                <c:pt idx="1">
                  <c:v>4.3059235500170354</c:v>
                </c:pt>
                <c:pt idx="2">
                  <c:v>31.831131053290491</c:v>
                </c:pt>
              </c:numCache>
            </c:numRef>
          </c:val>
          <c:extLst>
            <c:ext xmlns:c16="http://schemas.microsoft.com/office/drawing/2014/chart" uri="{C3380CC4-5D6E-409C-BE32-E72D297353CC}">
              <c16:uniqueId val="{00000000-C120-4A5C-98CC-04882037A77B}"/>
            </c:ext>
          </c:extLst>
        </c:ser>
        <c:ser>
          <c:idx val="1"/>
          <c:order val="1"/>
          <c:tx>
            <c:strRef>
              <c:f>'Companies by Sector'!$A$154</c:f>
              <c:strCache>
                <c:ptCount val="1"/>
                <c:pt idx="0">
                  <c:v>France</c:v>
                </c:pt>
              </c:strCache>
            </c:strRef>
          </c:tx>
          <c:spPr>
            <a:solidFill>
              <a:srgbClr val="0070C0"/>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Sector'!$B$154:$D$154</c:f>
              <c:numCache>
                <c:formatCode>General</c:formatCode>
                <c:ptCount val="3"/>
                <c:pt idx="0">
                  <c:v>2.8056675805441147</c:v>
                </c:pt>
                <c:pt idx="1">
                  <c:v>3.495831798218068</c:v>
                </c:pt>
                <c:pt idx="2">
                  <c:v>15.663727027208854</c:v>
                </c:pt>
              </c:numCache>
            </c:numRef>
          </c:val>
          <c:extLst>
            <c:ext xmlns:c16="http://schemas.microsoft.com/office/drawing/2014/chart" uri="{C3380CC4-5D6E-409C-BE32-E72D297353CC}">
              <c16:uniqueId val="{00000001-C120-4A5C-98CC-04882037A77B}"/>
            </c:ext>
          </c:extLst>
        </c:ser>
        <c:ser>
          <c:idx val="2"/>
          <c:order val="2"/>
          <c:tx>
            <c:strRef>
              <c:f>'Companies by Sector'!$A$155</c:f>
              <c:strCache>
                <c:ptCount val="1"/>
                <c:pt idx="0">
                  <c:v>Germany</c:v>
                </c:pt>
              </c:strCache>
            </c:strRef>
          </c:tx>
          <c:spPr>
            <a:solidFill>
              <a:srgbClr val="FFC000"/>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Sector'!$B$155:$D$155</c:f>
              <c:numCache>
                <c:formatCode>General</c:formatCode>
                <c:ptCount val="3"/>
                <c:pt idx="0">
                  <c:v>2.6048148039118613</c:v>
                </c:pt>
                <c:pt idx="1">
                  <c:v>2.4501910940906089</c:v>
                </c:pt>
                <c:pt idx="2">
                  <c:v>17.222702447782531</c:v>
                </c:pt>
              </c:numCache>
            </c:numRef>
          </c:val>
          <c:extLst>
            <c:ext xmlns:c16="http://schemas.microsoft.com/office/drawing/2014/chart" uri="{C3380CC4-5D6E-409C-BE32-E72D297353CC}">
              <c16:uniqueId val="{00000002-C120-4A5C-98CC-04882037A77B}"/>
            </c:ext>
          </c:extLst>
        </c:ser>
        <c:ser>
          <c:idx val="3"/>
          <c:order val="3"/>
          <c:tx>
            <c:strRef>
              <c:f>'Companies by Sector'!$A$156</c:f>
              <c:strCache>
                <c:ptCount val="1"/>
                <c:pt idx="0">
                  <c:v>United Kingdom</c:v>
                </c:pt>
              </c:strCache>
            </c:strRef>
          </c:tx>
          <c:spPr>
            <a:solidFill>
              <a:srgbClr val="95C03C"/>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Sector'!$B$156:$D$156</c:f>
              <c:numCache>
                <c:formatCode>General</c:formatCode>
                <c:ptCount val="3"/>
                <c:pt idx="0">
                  <c:v>6.8726217924913353</c:v>
                </c:pt>
                <c:pt idx="1">
                  <c:v>3.9826699508788699</c:v>
                </c:pt>
                <c:pt idx="2">
                  <c:v>24.902470595387015</c:v>
                </c:pt>
              </c:numCache>
            </c:numRef>
          </c:val>
          <c:extLst>
            <c:ext xmlns:c16="http://schemas.microsoft.com/office/drawing/2014/chart" uri="{C3380CC4-5D6E-409C-BE32-E72D297353CC}">
              <c16:uniqueId val="{00000003-C120-4A5C-98CC-04882037A77B}"/>
            </c:ext>
          </c:extLst>
        </c:ser>
        <c:ser>
          <c:idx val="4"/>
          <c:order val="4"/>
          <c:tx>
            <c:strRef>
              <c:f>'Companies by Sector'!$A$157</c:f>
              <c:strCache>
                <c:ptCount val="1"/>
                <c:pt idx="0">
                  <c:v>Denmark</c:v>
                </c:pt>
              </c:strCache>
            </c:strRef>
          </c:tx>
          <c:spPr>
            <a:solidFill>
              <a:srgbClr val="9970AB"/>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Sector'!$B$157:$D$157</c:f>
              <c:numCache>
                <c:formatCode>General</c:formatCode>
                <c:ptCount val="3"/>
                <c:pt idx="0">
                  <c:v>6.4972711461186305</c:v>
                </c:pt>
                <c:pt idx="1">
                  <c:v>5.830884361901334</c:v>
                </c:pt>
                <c:pt idx="2">
                  <c:v>44.31472115045014</c:v>
                </c:pt>
              </c:numCache>
            </c:numRef>
          </c:val>
          <c:extLst>
            <c:ext xmlns:c16="http://schemas.microsoft.com/office/drawing/2014/chart" uri="{C3380CC4-5D6E-409C-BE32-E72D297353CC}">
              <c16:uniqueId val="{00000004-C120-4A5C-98CC-04882037A77B}"/>
            </c:ext>
          </c:extLst>
        </c:ser>
        <c:ser>
          <c:idx val="5"/>
          <c:order val="5"/>
          <c:tx>
            <c:strRef>
              <c:f>'Companies by Sector'!$A$158</c:f>
              <c:strCache>
                <c:ptCount val="1"/>
                <c:pt idx="0">
                  <c:v>Switzerland</c:v>
                </c:pt>
              </c:strCache>
            </c:strRef>
          </c:tx>
          <c:spPr>
            <a:solidFill>
              <a:srgbClr val="FF3399"/>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Sector'!$B$158:$D$158</c:f>
              <c:numCache>
                <c:formatCode>General</c:formatCode>
                <c:ptCount val="3"/>
                <c:pt idx="0">
                  <c:v>20.214248574614722</c:v>
                </c:pt>
                <c:pt idx="1">
                  <c:v>23.583290003717174</c:v>
                </c:pt>
                <c:pt idx="2">
                  <c:v>99.049818015612132</c:v>
                </c:pt>
              </c:numCache>
            </c:numRef>
          </c:val>
          <c:extLst>
            <c:ext xmlns:c16="http://schemas.microsoft.com/office/drawing/2014/chart" uri="{C3380CC4-5D6E-409C-BE32-E72D297353CC}">
              <c16:uniqueId val="{00000005-C120-4A5C-98CC-04882037A77B}"/>
            </c:ext>
          </c:extLst>
        </c:ser>
        <c:ser>
          <c:idx val="6"/>
          <c:order val="6"/>
          <c:tx>
            <c:strRef>
              <c:f>'Companies by Sector'!$A$159</c:f>
              <c:strCache>
                <c:ptCount val="1"/>
                <c:pt idx="0">
                  <c:v>United States</c:v>
                </c:pt>
              </c:strCache>
            </c:strRef>
          </c:tx>
          <c:spPr>
            <a:solidFill>
              <a:srgbClr val="D9B400"/>
            </a:solidFill>
            <a:ln>
              <a:noFill/>
            </a:ln>
            <a:effectLst/>
          </c:spPr>
          <c:invertIfNegative val="0"/>
          <c:cat>
            <c:strRef>
              <c:f>'Companies by Sector'!$B$152:$D$152</c:f>
              <c:strCache>
                <c:ptCount val="3"/>
                <c:pt idx="0">
                  <c:v>Investor</c:v>
                </c:pt>
                <c:pt idx="1">
                  <c:v>Digital Health </c:v>
                </c:pt>
                <c:pt idx="2">
                  <c:v>Biotech and Pharma</c:v>
                </c:pt>
              </c:strCache>
            </c:strRef>
          </c:cat>
          <c:val>
            <c:numRef>
              <c:f>'Companies by Sector'!$B$159:$D$159</c:f>
              <c:numCache>
                <c:formatCode>General</c:formatCode>
                <c:ptCount val="3"/>
                <c:pt idx="0">
                  <c:v>9.2721690802953063</c:v>
                </c:pt>
                <c:pt idx="1">
                  <c:v>6.6460143594166352</c:v>
                </c:pt>
                <c:pt idx="2">
                  <c:v>27.361537453716146</c:v>
                </c:pt>
              </c:numCache>
            </c:numRef>
          </c:val>
          <c:extLst>
            <c:ext xmlns:c16="http://schemas.microsoft.com/office/drawing/2014/chart" uri="{C3380CC4-5D6E-409C-BE32-E72D297353CC}">
              <c16:uniqueId val="{00000006-C120-4A5C-98CC-04882037A77B}"/>
            </c:ext>
          </c:extLst>
        </c:ser>
        <c:dLbls>
          <c:showLegendKey val="0"/>
          <c:showVal val="0"/>
          <c:showCatName val="0"/>
          <c:showSerName val="0"/>
          <c:showPercent val="0"/>
          <c:showBubbleSize val="0"/>
        </c:dLbls>
        <c:gapWidth val="182"/>
        <c:overlap val="100"/>
        <c:axId val="1563984656"/>
        <c:axId val="1563987568"/>
      </c:barChart>
      <c:catAx>
        <c:axId val="1563984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3987568"/>
        <c:crosses val="autoZero"/>
        <c:auto val="1"/>
        <c:lblAlgn val="ctr"/>
        <c:lblOffset val="100"/>
        <c:noMultiLvlLbl val="0"/>
      </c:catAx>
      <c:valAx>
        <c:axId val="156398756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MY" b="1"/>
                  <a:t>Rate per million country residents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6398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'Companies by Sector'!$J$121</c:f>
              <c:strCache>
                <c:ptCount val="1"/>
                <c:pt idx="0">
                  <c:v>Biotechnology - Therapeutics and Diagnostics</c:v>
                </c:pt>
              </c:strCache>
            </c:strRef>
          </c:tx>
          <c:spPr>
            <a:solidFill>
              <a:schemeClr val="accent1"/>
            </a:solidFill>
            <a:ln>
              <a:noFill/>
            </a:ln>
            <a:effectLst/>
          </c:spPr>
          <c:invertIfNegative val="0"/>
          <c:cat>
            <c:strRef>
              <c:f>'Companies by Sector'!$K$120:$Q$120</c:f>
              <c:strCache>
                <c:ptCount val="7"/>
                <c:pt idx="0">
                  <c:v>Netherlands</c:v>
                </c:pt>
                <c:pt idx="1">
                  <c:v>France</c:v>
                </c:pt>
                <c:pt idx="2">
                  <c:v>Germany</c:v>
                </c:pt>
                <c:pt idx="3">
                  <c:v>United Kingdom</c:v>
                </c:pt>
                <c:pt idx="4">
                  <c:v>Denmark</c:v>
                </c:pt>
                <c:pt idx="5">
                  <c:v>Switzerland</c:v>
                </c:pt>
                <c:pt idx="6">
                  <c:v>United States</c:v>
                </c:pt>
              </c:strCache>
            </c:strRef>
          </c:cat>
          <c:val>
            <c:numRef>
              <c:f>'Companies by Sector'!$K$121:$Q$121</c:f>
              <c:numCache>
                <c:formatCode>General</c:formatCode>
                <c:ptCount val="7"/>
                <c:pt idx="0">
                  <c:v>9.7019543278864848</c:v>
                </c:pt>
                <c:pt idx="1">
                  <c:v>4.3810424252346607</c:v>
                </c:pt>
                <c:pt idx="2">
                  <c:v>3.3065685638698508</c:v>
                </c:pt>
                <c:pt idx="3">
                  <c:v>8.2385194290743424</c:v>
                </c:pt>
                <c:pt idx="4">
                  <c:v>18.492233262029945</c:v>
                </c:pt>
                <c:pt idx="5">
                  <c:v>39.53008610146879</c:v>
                </c:pt>
                <c:pt idx="6">
                  <c:v>13.162448716158336</c:v>
                </c:pt>
              </c:numCache>
            </c:numRef>
          </c:val>
          <c:extLst>
            <c:ext xmlns:c16="http://schemas.microsoft.com/office/drawing/2014/chart" uri="{C3380CC4-5D6E-409C-BE32-E72D297353CC}">
              <c16:uniqueId val="{00000000-736B-47C6-A6F3-830E9937F567}"/>
            </c:ext>
          </c:extLst>
        </c:ser>
        <c:ser>
          <c:idx val="1"/>
          <c:order val="1"/>
          <c:tx>
            <c:strRef>
              <c:f>'Companies by Sector'!$J$122</c:f>
              <c:strCache>
                <c:ptCount val="1"/>
                <c:pt idx="0">
                  <c:v>Biotechnology - R&amp;D Services</c:v>
                </c:pt>
              </c:strCache>
            </c:strRef>
          </c:tx>
          <c:spPr>
            <a:solidFill>
              <a:schemeClr val="accent2"/>
            </a:solidFill>
            <a:ln>
              <a:noFill/>
            </a:ln>
            <a:effectLst/>
          </c:spPr>
          <c:invertIfNegative val="0"/>
          <c:cat>
            <c:strRef>
              <c:f>'Companies by Sector'!$K$120:$Q$120</c:f>
              <c:strCache>
                <c:ptCount val="7"/>
                <c:pt idx="0">
                  <c:v>Netherlands</c:v>
                </c:pt>
                <c:pt idx="1">
                  <c:v>France</c:v>
                </c:pt>
                <c:pt idx="2">
                  <c:v>Germany</c:v>
                </c:pt>
                <c:pt idx="3">
                  <c:v>United Kingdom</c:v>
                </c:pt>
                <c:pt idx="4">
                  <c:v>Denmark</c:v>
                </c:pt>
                <c:pt idx="5">
                  <c:v>Switzerland</c:v>
                </c:pt>
                <c:pt idx="6">
                  <c:v>United States</c:v>
                </c:pt>
              </c:strCache>
            </c:strRef>
          </c:cat>
          <c:val>
            <c:numRef>
              <c:f>'Companies by Sector'!$K$122:$Q$122</c:f>
              <c:numCache>
                <c:formatCode>General</c:formatCode>
                <c:ptCount val="7"/>
                <c:pt idx="0">
                  <c:v>12.100190229161797</c:v>
                </c:pt>
                <c:pt idx="1">
                  <c:v>7.0366743062844375</c:v>
                </c:pt>
                <c:pt idx="2">
                  <c:v>10.145694190579075</c:v>
                </c:pt>
                <c:pt idx="3">
                  <c:v>11.28662783913326</c:v>
                </c:pt>
                <c:pt idx="4">
                  <c:v>15.993282821215091</c:v>
                </c:pt>
                <c:pt idx="5">
                  <c:v>36.385647434306506</c:v>
                </c:pt>
                <c:pt idx="6">
                  <c:v>10.441268659984713</c:v>
                </c:pt>
              </c:numCache>
            </c:numRef>
          </c:val>
          <c:extLst>
            <c:ext xmlns:c16="http://schemas.microsoft.com/office/drawing/2014/chart" uri="{C3380CC4-5D6E-409C-BE32-E72D297353CC}">
              <c16:uniqueId val="{00000001-736B-47C6-A6F3-830E9937F567}"/>
            </c:ext>
          </c:extLst>
        </c:ser>
        <c:ser>
          <c:idx val="2"/>
          <c:order val="2"/>
          <c:tx>
            <c:strRef>
              <c:f>'Companies by Sector'!$J$123</c:f>
              <c:strCache>
                <c:ptCount val="1"/>
                <c:pt idx="0">
                  <c:v>Biotechnology - Other</c:v>
                </c:pt>
              </c:strCache>
            </c:strRef>
          </c:tx>
          <c:spPr>
            <a:solidFill>
              <a:schemeClr val="accent3"/>
            </a:solidFill>
            <a:ln>
              <a:noFill/>
            </a:ln>
            <a:effectLst/>
          </c:spPr>
          <c:invertIfNegative val="0"/>
          <c:cat>
            <c:strRef>
              <c:f>'Companies by Sector'!$K$120:$Q$120</c:f>
              <c:strCache>
                <c:ptCount val="7"/>
                <c:pt idx="0">
                  <c:v>Netherlands</c:v>
                </c:pt>
                <c:pt idx="1">
                  <c:v>France</c:v>
                </c:pt>
                <c:pt idx="2">
                  <c:v>Germany</c:v>
                </c:pt>
                <c:pt idx="3">
                  <c:v>United Kingdom</c:v>
                </c:pt>
                <c:pt idx="4">
                  <c:v>Denmark</c:v>
                </c:pt>
                <c:pt idx="5">
                  <c:v>Switzerland</c:v>
                </c:pt>
                <c:pt idx="6">
                  <c:v>United States</c:v>
                </c:pt>
              </c:strCache>
            </c:strRef>
          </c:cat>
          <c:val>
            <c:numRef>
              <c:f>'Companies by Sector'!$K$123:$Q$123</c:f>
              <c:numCache>
                <c:formatCode>General</c:formatCode>
                <c:ptCount val="7"/>
                <c:pt idx="0">
                  <c:v>7.4672345107890372</c:v>
                </c:pt>
                <c:pt idx="1">
                  <c:v>3.0907354095833561</c:v>
                </c:pt>
                <c:pt idx="2">
                  <c:v>2.3669321734176267</c:v>
                </c:pt>
                <c:pt idx="3">
                  <c:v>3.6088453345508897</c:v>
                </c:pt>
                <c:pt idx="4">
                  <c:v>7.1636579303359262</c:v>
                </c:pt>
                <c:pt idx="5">
                  <c:v>13.363864335439734</c:v>
                </c:pt>
                <c:pt idx="6">
                  <c:v>2.5570453861187055</c:v>
                </c:pt>
              </c:numCache>
            </c:numRef>
          </c:val>
          <c:extLst>
            <c:ext xmlns:c16="http://schemas.microsoft.com/office/drawing/2014/chart" uri="{C3380CC4-5D6E-409C-BE32-E72D297353CC}">
              <c16:uniqueId val="{00000002-736B-47C6-A6F3-830E9937F567}"/>
            </c:ext>
          </c:extLst>
        </c:ser>
        <c:dLbls>
          <c:showLegendKey val="0"/>
          <c:showVal val="0"/>
          <c:showCatName val="0"/>
          <c:showSerName val="0"/>
          <c:showPercent val="0"/>
          <c:showBubbleSize val="0"/>
        </c:dLbls>
        <c:gapWidth val="219"/>
        <c:overlap val="-27"/>
        <c:axId val="1631906800"/>
        <c:axId val="1662430048"/>
      </c:barChart>
      <c:catAx>
        <c:axId val="163190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662430048"/>
        <c:crosses val="autoZero"/>
        <c:auto val="1"/>
        <c:lblAlgn val="ctr"/>
        <c:lblOffset val="100"/>
        <c:noMultiLvlLbl val="0"/>
      </c:catAx>
      <c:valAx>
        <c:axId val="1662430048"/>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MY" sz="1050" b="1"/>
                  <a:t>Rate per million residents</a:t>
                </a:r>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63190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'Biotech Assets in Cl. Dev.'!$Q$102</c:f>
              <c:strCache>
                <c:ptCount val="1"/>
                <c:pt idx="0">
                  <c:v>Oncology</c:v>
                </c:pt>
              </c:strCache>
            </c:strRef>
          </c:tx>
          <c:spPr>
            <a:solidFill>
              <a:schemeClr val="accent1"/>
            </a:solidFill>
            <a:ln>
              <a:noFill/>
            </a:ln>
            <a:effectLst/>
          </c:spPr>
          <c:invertIfNegative val="0"/>
          <c:cat>
            <c:strRef>
              <c:f>'Biotech Assets in Cl. Dev.'!$R$101:$X$101</c:f>
              <c:strCache>
                <c:ptCount val="7"/>
                <c:pt idx="0">
                  <c:v>United States</c:v>
                </c:pt>
                <c:pt idx="1">
                  <c:v>Switzerland</c:v>
                </c:pt>
                <c:pt idx="2">
                  <c:v>Denmark</c:v>
                </c:pt>
                <c:pt idx="3">
                  <c:v>United Kingdom</c:v>
                </c:pt>
                <c:pt idx="4">
                  <c:v>Germany</c:v>
                </c:pt>
                <c:pt idx="5">
                  <c:v>France</c:v>
                </c:pt>
                <c:pt idx="6">
                  <c:v>Netherlands</c:v>
                </c:pt>
              </c:strCache>
            </c:strRef>
          </c:cat>
          <c:val>
            <c:numRef>
              <c:f>'Biotech Assets in Cl. Dev.'!$R$102:$X$102</c:f>
              <c:numCache>
                <c:formatCode>General</c:formatCode>
                <c:ptCount val="7"/>
                <c:pt idx="0">
                  <c:v>18.357167045615707</c:v>
                </c:pt>
                <c:pt idx="1">
                  <c:v>56.038389104070809</c:v>
                </c:pt>
                <c:pt idx="2">
                  <c:v>24.489714319985605</c:v>
                </c:pt>
                <c:pt idx="3">
                  <c:v>10.984692572099123</c:v>
                </c:pt>
                <c:pt idx="4">
                  <c:v>6.1373718667512334</c:v>
                </c:pt>
                <c:pt idx="5">
                  <c:v>5.6863530108353979</c:v>
                </c:pt>
                <c:pt idx="6">
                  <c:v>6.6496540898997258</c:v>
                </c:pt>
              </c:numCache>
            </c:numRef>
          </c:val>
          <c:extLst>
            <c:ext xmlns:c16="http://schemas.microsoft.com/office/drawing/2014/chart" uri="{C3380CC4-5D6E-409C-BE32-E72D297353CC}">
              <c16:uniqueId val="{00000000-FD8B-44C3-9DB1-AF5E58FA8F62}"/>
            </c:ext>
          </c:extLst>
        </c:ser>
        <c:ser>
          <c:idx val="1"/>
          <c:order val="1"/>
          <c:tx>
            <c:strRef>
              <c:f>'Biotech Assets in Cl. Dev.'!$Q$103</c:f>
              <c:strCache>
                <c:ptCount val="1"/>
                <c:pt idx="0">
                  <c:v>Neurology</c:v>
                </c:pt>
              </c:strCache>
            </c:strRef>
          </c:tx>
          <c:spPr>
            <a:solidFill>
              <a:schemeClr val="accent2"/>
            </a:solidFill>
            <a:ln>
              <a:noFill/>
            </a:ln>
            <a:effectLst/>
          </c:spPr>
          <c:invertIfNegative val="0"/>
          <c:cat>
            <c:strRef>
              <c:f>'Biotech Assets in Cl. Dev.'!$R$101:$X$101</c:f>
              <c:strCache>
                <c:ptCount val="7"/>
                <c:pt idx="0">
                  <c:v>United States</c:v>
                </c:pt>
                <c:pt idx="1">
                  <c:v>Switzerland</c:v>
                </c:pt>
                <c:pt idx="2">
                  <c:v>Denmark</c:v>
                </c:pt>
                <c:pt idx="3">
                  <c:v>United Kingdom</c:v>
                </c:pt>
                <c:pt idx="4">
                  <c:v>Germany</c:v>
                </c:pt>
                <c:pt idx="5">
                  <c:v>France</c:v>
                </c:pt>
                <c:pt idx="6">
                  <c:v>Netherlands</c:v>
                </c:pt>
              </c:strCache>
            </c:strRef>
          </c:cat>
          <c:val>
            <c:numRef>
              <c:f>'Biotech Assets in Cl. Dev.'!$R$103:$X$103</c:f>
              <c:numCache>
                <c:formatCode>General</c:formatCode>
                <c:ptCount val="7"/>
                <c:pt idx="0">
                  <c:v>5.9318845668969971</c:v>
                </c:pt>
                <c:pt idx="1">
                  <c:v>20.101947193644641</c:v>
                </c:pt>
                <c:pt idx="2">
                  <c:v>10.495591851422402</c:v>
                </c:pt>
                <c:pt idx="3">
                  <c:v>2.2573255678266522</c:v>
                </c:pt>
                <c:pt idx="4">
                  <c:v>1.1299424948476109</c:v>
                </c:pt>
                <c:pt idx="5">
                  <c:v>2.0554890830724264</c:v>
                </c:pt>
                <c:pt idx="6">
                  <c:v>3.4883431291277249</c:v>
                </c:pt>
              </c:numCache>
            </c:numRef>
          </c:val>
          <c:extLst>
            <c:ext xmlns:c16="http://schemas.microsoft.com/office/drawing/2014/chart" uri="{C3380CC4-5D6E-409C-BE32-E72D297353CC}">
              <c16:uniqueId val="{00000001-FD8B-44C3-9DB1-AF5E58FA8F62}"/>
            </c:ext>
          </c:extLst>
        </c:ser>
        <c:ser>
          <c:idx val="2"/>
          <c:order val="2"/>
          <c:tx>
            <c:strRef>
              <c:f>'Biotech Assets in Cl. Dev.'!$Q$104</c:f>
              <c:strCache>
                <c:ptCount val="1"/>
                <c:pt idx="0">
                  <c:v>Infectiology / parasitology</c:v>
                </c:pt>
              </c:strCache>
            </c:strRef>
          </c:tx>
          <c:spPr>
            <a:solidFill>
              <a:schemeClr val="accent3"/>
            </a:solidFill>
            <a:ln>
              <a:noFill/>
            </a:ln>
            <a:effectLst/>
          </c:spPr>
          <c:invertIfNegative val="0"/>
          <c:cat>
            <c:strRef>
              <c:f>'Biotech Assets in Cl. Dev.'!$R$101:$X$101</c:f>
              <c:strCache>
                <c:ptCount val="7"/>
                <c:pt idx="0">
                  <c:v>United States</c:v>
                </c:pt>
                <c:pt idx="1">
                  <c:v>Switzerland</c:v>
                </c:pt>
                <c:pt idx="2">
                  <c:v>Denmark</c:v>
                </c:pt>
                <c:pt idx="3">
                  <c:v>United Kingdom</c:v>
                </c:pt>
                <c:pt idx="4">
                  <c:v>Germany</c:v>
                </c:pt>
                <c:pt idx="5">
                  <c:v>France</c:v>
                </c:pt>
                <c:pt idx="6">
                  <c:v>Netherlands</c:v>
                </c:pt>
              </c:strCache>
            </c:strRef>
          </c:cat>
          <c:val>
            <c:numRef>
              <c:f>'Biotech Assets in Cl. Dev.'!$R$104:$X$104</c:f>
              <c:numCache>
                <c:formatCode>General</c:formatCode>
                <c:ptCount val="7"/>
                <c:pt idx="0">
                  <c:v>4.3884427572577778</c:v>
                </c:pt>
                <c:pt idx="1">
                  <c:v>12.914658811559406</c:v>
                </c:pt>
                <c:pt idx="2">
                  <c:v>9.9958017632594309</c:v>
                </c:pt>
                <c:pt idx="3">
                  <c:v>3.263776457940446</c:v>
                </c:pt>
                <c:pt idx="4">
                  <c:v>1.7008608080337724</c:v>
                </c:pt>
                <c:pt idx="5">
                  <c:v>1.9054533835780885</c:v>
                </c:pt>
                <c:pt idx="6">
                  <c:v>3.1068055993793804</c:v>
                </c:pt>
              </c:numCache>
            </c:numRef>
          </c:val>
          <c:extLst>
            <c:ext xmlns:c16="http://schemas.microsoft.com/office/drawing/2014/chart" uri="{C3380CC4-5D6E-409C-BE32-E72D297353CC}">
              <c16:uniqueId val="{00000002-FD8B-44C3-9DB1-AF5E58FA8F62}"/>
            </c:ext>
          </c:extLst>
        </c:ser>
        <c:dLbls>
          <c:showLegendKey val="0"/>
          <c:showVal val="0"/>
          <c:showCatName val="0"/>
          <c:showSerName val="0"/>
          <c:showPercent val="0"/>
          <c:showBubbleSize val="0"/>
        </c:dLbls>
        <c:gapWidth val="150"/>
        <c:overlap val="100"/>
        <c:axId val="1440931680"/>
        <c:axId val="1440939360"/>
      </c:barChart>
      <c:catAx>
        <c:axId val="1440931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1440939360"/>
        <c:crosses val="autoZero"/>
        <c:auto val="1"/>
        <c:lblAlgn val="ctr"/>
        <c:lblOffset val="100"/>
        <c:noMultiLvlLbl val="0"/>
      </c:catAx>
      <c:valAx>
        <c:axId val="1440939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14409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'Biotech Assets in Cl. Dev.'!$A$124</c:f>
              <c:strCache>
                <c:ptCount val="1"/>
                <c:pt idx="0">
                  <c:v>Phase I</c:v>
                </c:pt>
              </c:strCache>
            </c:strRef>
          </c:tx>
          <c:spPr>
            <a:solidFill>
              <a:schemeClr val="accent1"/>
            </a:solidFill>
            <a:ln>
              <a:noFill/>
            </a:ln>
            <a:effectLst/>
          </c:spPr>
          <c:invertIfNegative val="0"/>
          <c:cat>
            <c:strRef>
              <c:f>'Biotech Assets in Cl. Dev.'!$B$123:$H$123</c:f>
              <c:strCache>
                <c:ptCount val="7"/>
                <c:pt idx="0">
                  <c:v>United States</c:v>
                </c:pt>
                <c:pt idx="1">
                  <c:v>Switzerland</c:v>
                </c:pt>
                <c:pt idx="2">
                  <c:v>Denmark</c:v>
                </c:pt>
                <c:pt idx="3">
                  <c:v>United Kingdom</c:v>
                </c:pt>
                <c:pt idx="4">
                  <c:v>Germany</c:v>
                </c:pt>
                <c:pt idx="5">
                  <c:v>France</c:v>
                </c:pt>
                <c:pt idx="6">
                  <c:v>Netherlands</c:v>
                </c:pt>
              </c:strCache>
            </c:strRef>
          </c:cat>
          <c:val>
            <c:numRef>
              <c:f>'Biotech Assets in Cl. Dev.'!$B$124:$H$124</c:f>
              <c:numCache>
                <c:formatCode>General</c:formatCode>
                <c:ptCount val="7"/>
                <c:pt idx="0">
                  <c:v>7.9504530530109756</c:v>
                </c:pt>
                <c:pt idx="1">
                  <c:v>25.380112099238485</c:v>
                </c:pt>
                <c:pt idx="2">
                  <c:v>9.6626083711507835</c:v>
                </c:pt>
                <c:pt idx="3">
                  <c:v>3.7094904235622694</c:v>
                </c:pt>
                <c:pt idx="4">
                  <c:v>2.1528378059728168</c:v>
                </c:pt>
                <c:pt idx="5">
                  <c:v>1.9654676633758237</c:v>
                </c:pt>
                <c:pt idx="6">
                  <c:v>2.3982359012753109</c:v>
                </c:pt>
              </c:numCache>
            </c:numRef>
          </c:val>
          <c:extLst>
            <c:ext xmlns:c16="http://schemas.microsoft.com/office/drawing/2014/chart" uri="{C3380CC4-5D6E-409C-BE32-E72D297353CC}">
              <c16:uniqueId val="{00000000-E39C-4C8F-9C1D-5C5472BB25CA}"/>
            </c:ext>
          </c:extLst>
        </c:ser>
        <c:ser>
          <c:idx val="1"/>
          <c:order val="1"/>
          <c:tx>
            <c:strRef>
              <c:f>'Biotech Assets in Cl. Dev.'!$A$125</c:f>
              <c:strCache>
                <c:ptCount val="1"/>
                <c:pt idx="0">
                  <c:v>Preclinical</c:v>
                </c:pt>
              </c:strCache>
            </c:strRef>
          </c:tx>
          <c:spPr>
            <a:solidFill>
              <a:schemeClr val="accent2"/>
            </a:solidFill>
            <a:ln>
              <a:noFill/>
            </a:ln>
            <a:effectLst/>
          </c:spPr>
          <c:invertIfNegative val="0"/>
          <c:cat>
            <c:strRef>
              <c:f>'Biotech Assets in Cl. Dev.'!$B$123:$H$123</c:f>
              <c:strCache>
                <c:ptCount val="7"/>
                <c:pt idx="0">
                  <c:v>United States</c:v>
                </c:pt>
                <c:pt idx="1">
                  <c:v>Switzerland</c:v>
                </c:pt>
                <c:pt idx="2">
                  <c:v>Denmark</c:v>
                </c:pt>
                <c:pt idx="3">
                  <c:v>United Kingdom</c:v>
                </c:pt>
                <c:pt idx="4">
                  <c:v>Germany</c:v>
                </c:pt>
                <c:pt idx="5">
                  <c:v>France</c:v>
                </c:pt>
                <c:pt idx="6">
                  <c:v>Netherlands</c:v>
                </c:pt>
              </c:strCache>
            </c:strRef>
          </c:cat>
          <c:val>
            <c:numRef>
              <c:f>'Biotech Assets in Cl. Dev.'!$B$125:$H$125</c:f>
              <c:numCache>
                <c:formatCode>General</c:formatCode>
                <c:ptCount val="7"/>
                <c:pt idx="0">
                  <c:v>25.579092528032049</c:v>
                </c:pt>
                <c:pt idx="1">
                  <c:v>61.316554009664664</c:v>
                </c:pt>
                <c:pt idx="2">
                  <c:v>34.818709475353685</c:v>
                </c:pt>
                <c:pt idx="3">
                  <c:v>13.328285359078386</c:v>
                </c:pt>
                <c:pt idx="4">
                  <c:v>6.9818552050057638</c:v>
                </c:pt>
                <c:pt idx="5">
                  <c:v>7.6218135343123539</c:v>
                </c:pt>
                <c:pt idx="6">
                  <c:v>12.318211674732279</c:v>
                </c:pt>
              </c:numCache>
            </c:numRef>
          </c:val>
          <c:extLst>
            <c:ext xmlns:c16="http://schemas.microsoft.com/office/drawing/2014/chart" uri="{C3380CC4-5D6E-409C-BE32-E72D297353CC}">
              <c16:uniqueId val="{00000001-E39C-4C8F-9C1D-5C5472BB25CA}"/>
            </c:ext>
          </c:extLst>
        </c:ser>
        <c:dLbls>
          <c:showLegendKey val="0"/>
          <c:showVal val="0"/>
          <c:showCatName val="0"/>
          <c:showSerName val="0"/>
          <c:showPercent val="0"/>
          <c:showBubbleSize val="0"/>
        </c:dLbls>
        <c:gapWidth val="182"/>
        <c:axId val="1376966944"/>
        <c:axId val="1501735152"/>
      </c:barChart>
      <c:catAx>
        <c:axId val="1376966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01735152"/>
        <c:crosses val="autoZero"/>
        <c:auto val="1"/>
        <c:lblAlgn val="ctr"/>
        <c:lblOffset val="100"/>
        <c:noMultiLvlLbl val="0"/>
      </c:catAx>
      <c:valAx>
        <c:axId val="150173515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E" sz="1100" b="1" i="0" baseline="0">
                    <a:effectLst/>
                  </a:rPr>
                  <a:t>Rate of assets per million country residents</a:t>
                </a:r>
                <a:endParaRPr lang="en-MY" sz="1100">
                  <a:effectLst/>
                </a:endParaRP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MY"/>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37696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Foundations!$I$49</c:f>
              <c:strCache>
                <c:ptCount val="1"/>
                <c:pt idx="0">
                  <c:v>Netherlands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Foundations!$I$50:$I$59</c:f>
              <c:numCache>
                <c:formatCode>General</c:formatCode>
                <c:ptCount val="10"/>
                <c:pt idx="0">
                  <c:v>2.0712037329195865</c:v>
                </c:pt>
                <c:pt idx="1">
                  <c:v>2.1257090943122074</c:v>
                </c:pt>
                <c:pt idx="2">
                  <c:v>2.0712037329195865</c:v>
                </c:pt>
                <c:pt idx="3">
                  <c:v>2.9977948765941389</c:v>
                </c:pt>
                <c:pt idx="4">
                  <c:v>1.6896662031712419</c:v>
                </c:pt>
                <c:pt idx="5">
                  <c:v>2.016698371526966</c:v>
                </c:pt>
                <c:pt idx="6">
                  <c:v>1.6896662031712419</c:v>
                </c:pt>
                <c:pt idx="7">
                  <c:v>1.2536233120302762</c:v>
                </c:pt>
                <c:pt idx="8">
                  <c:v>0.92659114367455198</c:v>
                </c:pt>
                <c:pt idx="9">
                  <c:v>0.59955897531882774</c:v>
                </c:pt>
              </c:numCache>
            </c:numRef>
          </c:val>
          <c:smooth val="0"/>
          <c:extLst>
            <c:ext xmlns:c16="http://schemas.microsoft.com/office/drawing/2014/chart" uri="{C3380CC4-5D6E-409C-BE32-E72D297353CC}">
              <c16:uniqueId val="{00000000-182F-420C-9F34-3C2319F9309F}"/>
            </c:ext>
          </c:extLst>
        </c:ser>
        <c:ser>
          <c:idx val="2"/>
          <c:order val="1"/>
          <c:tx>
            <c:strRef>
              <c:f>Foundations!$J$49</c:f>
              <c:strCache>
                <c:ptCount val="1"/>
                <c:pt idx="0">
                  <c:v>France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Foundations!$J$50:$J$59</c:f>
              <c:numCache>
                <c:formatCode>General</c:formatCode>
                <c:ptCount val="10"/>
                <c:pt idx="0">
                  <c:v>0.94522490681432747</c:v>
                </c:pt>
                <c:pt idx="1">
                  <c:v>1.1402713161569664</c:v>
                </c:pt>
                <c:pt idx="2">
                  <c:v>1.2753034457018704</c:v>
                </c:pt>
                <c:pt idx="3">
                  <c:v>1.1552748861064002</c:v>
                </c:pt>
                <c:pt idx="4">
                  <c:v>1.2903070156513041</c:v>
                </c:pt>
                <c:pt idx="5">
                  <c:v>0.84019991716829101</c:v>
                </c:pt>
                <c:pt idx="6">
                  <c:v>0.84019991716829101</c:v>
                </c:pt>
                <c:pt idx="7">
                  <c:v>0.63014993787621831</c:v>
                </c:pt>
                <c:pt idx="8">
                  <c:v>0.36008567878641046</c:v>
                </c:pt>
                <c:pt idx="9">
                  <c:v>0.25506068914037405</c:v>
                </c:pt>
              </c:numCache>
            </c:numRef>
          </c:val>
          <c:smooth val="0"/>
          <c:extLst>
            <c:ext xmlns:c16="http://schemas.microsoft.com/office/drawing/2014/chart" uri="{C3380CC4-5D6E-409C-BE32-E72D297353CC}">
              <c16:uniqueId val="{00000001-182F-420C-9F34-3C2319F9309F}"/>
            </c:ext>
          </c:extLst>
        </c:ser>
        <c:ser>
          <c:idx val="3"/>
          <c:order val="2"/>
          <c:tx>
            <c:strRef>
              <c:f>Foundations!$K$49</c:f>
              <c:strCache>
                <c:ptCount val="1"/>
                <c:pt idx="0">
                  <c:v>Germany</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Foundations!$K$50:$K$59</c:f>
              <c:numCache>
                <c:formatCode>General</c:formatCode>
                <c:ptCount val="10"/>
                <c:pt idx="0">
                  <c:v>0.6066007077602964</c:v>
                </c:pt>
                <c:pt idx="1">
                  <c:v>0.61849483928500804</c:v>
                </c:pt>
                <c:pt idx="2">
                  <c:v>0.95153052197693544</c:v>
                </c:pt>
                <c:pt idx="3">
                  <c:v>0.72554202300741333</c:v>
                </c:pt>
                <c:pt idx="4">
                  <c:v>0.90395399587808867</c:v>
                </c:pt>
                <c:pt idx="5">
                  <c:v>0.76122441758154846</c:v>
                </c:pt>
                <c:pt idx="6">
                  <c:v>0.86827160130395364</c:v>
                </c:pt>
                <c:pt idx="7">
                  <c:v>0.61849483928500804</c:v>
                </c:pt>
                <c:pt idx="8">
                  <c:v>0.45197699793904433</c:v>
                </c:pt>
                <c:pt idx="9">
                  <c:v>0.17841197287067542</c:v>
                </c:pt>
              </c:numCache>
            </c:numRef>
          </c:val>
          <c:smooth val="0"/>
          <c:extLst>
            <c:ext xmlns:c16="http://schemas.microsoft.com/office/drawing/2014/chart" uri="{C3380CC4-5D6E-409C-BE32-E72D297353CC}">
              <c16:uniqueId val="{00000002-182F-420C-9F34-3C2319F9309F}"/>
            </c:ext>
          </c:extLst>
        </c:ser>
        <c:ser>
          <c:idx val="4"/>
          <c:order val="3"/>
          <c:tx>
            <c:strRef>
              <c:f>Foundations!$L$49</c:f>
              <c:strCache>
                <c:ptCount val="1"/>
                <c:pt idx="0">
                  <c:v>United Kingdom</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Foundations!$L$50:$L$59</c:f>
              <c:numCache>
                <c:formatCode>General</c:formatCode>
                <c:ptCount val="10"/>
                <c:pt idx="0">
                  <c:v>1.5815656844645332</c:v>
                </c:pt>
                <c:pt idx="1">
                  <c:v>1.6390771638996071</c:v>
                </c:pt>
                <c:pt idx="2">
                  <c:v>1.6822107734759126</c:v>
                </c:pt>
                <c:pt idx="3">
                  <c:v>1.5528099447469963</c:v>
                </c:pt>
                <c:pt idx="4">
                  <c:v>1.5528099447469963</c:v>
                </c:pt>
                <c:pt idx="5">
                  <c:v>1.8835009514986716</c:v>
                </c:pt>
                <c:pt idx="6">
                  <c:v>1.955390300792514</c:v>
                </c:pt>
                <c:pt idx="7">
                  <c:v>1.365897636583006</c:v>
                </c:pt>
                <c:pt idx="8">
                  <c:v>0.86267219152610908</c:v>
                </c:pt>
                <c:pt idx="9">
                  <c:v>0.84829432166734053</c:v>
                </c:pt>
              </c:numCache>
            </c:numRef>
          </c:val>
          <c:smooth val="0"/>
          <c:extLst>
            <c:ext xmlns:c16="http://schemas.microsoft.com/office/drawing/2014/chart" uri="{C3380CC4-5D6E-409C-BE32-E72D297353CC}">
              <c16:uniqueId val="{00000003-182F-420C-9F34-3C2319F9309F}"/>
            </c:ext>
          </c:extLst>
        </c:ser>
        <c:ser>
          <c:idx val="5"/>
          <c:order val="4"/>
          <c:tx>
            <c:strRef>
              <c:f>Foundations!$M$49</c:f>
              <c:strCache>
                <c:ptCount val="1"/>
                <c:pt idx="0">
                  <c:v>Denmark</c:v>
                </c:pt>
              </c:strCache>
            </c:strRef>
          </c:tx>
          <c:spPr>
            <a:ln w="28575" cap="rnd">
              <a:solidFill>
                <a:srgbClr val="9970AB"/>
              </a:solidFill>
              <a:round/>
            </a:ln>
            <a:effectLst/>
          </c:spPr>
          <c:marker>
            <c:symbol val="circle"/>
            <c:size val="5"/>
            <c:spPr>
              <a:solidFill>
                <a:srgbClr val="9970AB"/>
              </a:solidFill>
              <a:ln w="9525">
                <a:solidFill>
                  <a:srgbClr val="9970AB"/>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Foundations!$M$50:$M$59</c:f>
              <c:numCache>
                <c:formatCode>General</c:formatCode>
                <c:ptCount val="10"/>
                <c:pt idx="0">
                  <c:v>2.3323537447605336</c:v>
                </c:pt>
                <c:pt idx="1">
                  <c:v>3.9983207053037728</c:v>
                </c:pt>
                <c:pt idx="2">
                  <c:v>3.165337225032153</c:v>
                </c:pt>
                <c:pt idx="3">
                  <c:v>5.6642876658470103</c:v>
                </c:pt>
                <c:pt idx="4">
                  <c:v>4.3315140974124198</c:v>
                </c:pt>
                <c:pt idx="5">
                  <c:v>2.9987405289778293</c:v>
                </c:pt>
                <c:pt idx="6">
                  <c:v>2.4989504408148577</c:v>
                </c:pt>
                <c:pt idx="7">
                  <c:v>1.8325636565975625</c:v>
                </c:pt>
                <c:pt idx="8">
                  <c:v>0.9995801763259432</c:v>
                </c:pt>
                <c:pt idx="9">
                  <c:v>0.66638678421729536</c:v>
                </c:pt>
              </c:numCache>
            </c:numRef>
          </c:val>
          <c:smooth val="0"/>
          <c:extLst>
            <c:ext xmlns:c16="http://schemas.microsoft.com/office/drawing/2014/chart" uri="{C3380CC4-5D6E-409C-BE32-E72D297353CC}">
              <c16:uniqueId val="{00000004-182F-420C-9F34-3C2319F9309F}"/>
            </c:ext>
          </c:extLst>
        </c:ser>
        <c:ser>
          <c:idx val="6"/>
          <c:order val="5"/>
          <c:tx>
            <c:strRef>
              <c:f>Foundations!$N$49</c:f>
              <c:strCache>
                <c:ptCount val="1"/>
                <c:pt idx="0">
                  <c:v>Switzerland</c:v>
                </c:pt>
              </c:strCache>
            </c:strRef>
          </c:tx>
          <c:spPr>
            <a:ln w="28575" cap="rnd">
              <a:solidFill>
                <a:srgbClr val="FF3399"/>
              </a:solidFill>
              <a:round/>
            </a:ln>
            <a:effectLst/>
          </c:spPr>
          <c:marker>
            <c:symbol val="circle"/>
            <c:size val="5"/>
            <c:spPr>
              <a:solidFill>
                <a:srgbClr val="FF3399"/>
              </a:solidFill>
              <a:ln w="9525">
                <a:solidFill>
                  <a:srgbClr val="FF3399"/>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Foundations!$N$50:$N$59</c:f>
              <c:numCache>
                <c:formatCode>General</c:formatCode>
                <c:ptCount val="10"/>
                <c:pt idx="0">
                  <c:v>6.4011787152946624</c:v>
                </c:pt>
                <c:pt idx="1">
                  <c:v>6.4011787152946624</c:v>
                </c:pt>
                <c:pt idx="2">
                  <c:v>9.5456173824569515</c:v>
                </c:pt>
                <c:pt idx="3">
                  <c:v>8.9841104776065421</c:v>
                </c:pt>
                <c:pt idx="4">
                  <c:v>11.342439477978262</c:v>
                </c:pt>
                <c:pt idx="5">
                  <c:v>8.1980008108159694</c:v>
                </c:pt>
                <c:pt idx="6">
                  <c:v>8.9841104776065421</c:v>
                </c:pt>
                <c:pt idx="7">
                  <c:v>6.8503842391749892</c:v>
                </c:pt>
                <c:pt idx="8">
                  <c:v>5.5027676675340071</c:v>
                </c:pt>
                <c:pt idx="9">
                  <c:v>2.8075345242520449</c:v>
                </c:pt>
              </c:numCache>
            </c:numRef>
          </c:val>
          <c:smooth val="0"/>
          <c:extLst>
            <c:ext xmlns:c16="http://schemas.microsoft.com/office/drawing/2014/chart" uri="{C3380CC4-5D6E-409C-BE32-E72D297353CC}">
              <c16:uniqueId val="{00000005-182F-420C-9F34-3C2319F9309F}"/>
            </c:ext>
          </c:extLst>
        </c:ser>
        <c:ser>
          <c:idx val="7"/>
          <c:order val="6"/>
          <c:tx>
            <c:strRef>
              <c:f>Foundations!$O$49</c:f>
              <c:strCache>
                <c:ptCount val="1"/>
                <c:pt idx="0">
                  <c:v>United States</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Foundations!$H$50:$H$59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Foundations!$O$50:$O$59</c:f>
              <c:numCache>
                <c:formatCode>General</c:formatCode>
                <c:ptCount val="10"/>
                <c:pt idx="0">
                  <c:v>2.3324400481488188</c:v>
                </c:pt>
                <c:pt idx="1">
                  <c:v>2.3525969374538089</c:v>
                </c:pt>
                <c:pt idx="2">
                  <c:v>2.6117569428036775</c:v>
                </c:pt>
                <c:pt idx="3">
                  <c:v>2.4562609395937565</c:v>
                </c:pt>
                <c:pt idx="4">
                  <c:v>2.306524047613832</c:v>
                </c:pt>
                <c:pt idx="5">
                  <c:v>2.2230169347788742</c:v>
                </c:pt>
                <c:pt idx="6">
                  <c:v>1.9465795957390146</c:v>
                </c:pt>
                <c:pt idx="7">
                  <c:v>1.3821866951993003</c:v>
                </c:pt>
                <c:pt idx="8">
                  <c:v>1.1287858010794285</c:v>
                </c:pt>
                <c:pt idx="9">
                  <c:v>0.76020268235961508</c:v>
                </c:pt>
              </c:numCache>
            </c:numRef>
          </c:val>
          <c:smooth val="0"/>
          <c:extLst>
            <c:ext xmlns:c16="http://schemas.microsoft.com/office/drawing/2014/chart" uri="{C3380CC4-5D6E-409C-BE32-E72D297353CC}">
              <c16:uniqueId val="{00000006-182F-420C-9F34-3C2319F9309F}"/>
            </c:ext>
          </c:extLst>
        </c:ser>
        <c:dLbls>
          <c:showLegendKey val="0"/>
          <c:showVal val="0"/>
          <c:showCatName val="0"/>
          <c:showSerName val="0"/>
          <c:showPercent val="0"/>
          <c:showBubbleSize val="0"/>
        </c:dLbls>
        <c:marker val="1"/>
        <c:smooth val="0"/>
        <c:axId val="1844355584"/>
        <c:axId val="1378340624"/>
      </c:lineChart>
      <c:catAx>
        <c:axId val="184435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1378340624"/>
        <c:crosses val="autoZero"/>
        <c:auto val="1"/>
        <c:lblAlgn val="ctr"/>
        <c:lblOffset val="100"/>
        <c:noMultiLvlLbl val="0"/>
      </c:catAx>
      <c:valAx>
        <c:axId val="1378340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E" sz="1100" b="1" i="0" baseline="0">
                    <a:effectLst/>
                  </a:rPr>
                  <a:t>Rate per million country residents</a:t>
                </a:r>
                <a:endParaRPr lang="en-MY" sz="1100">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MY"/>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184435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119116360454943"/>
          <c:y val="0.12386264216972878"/>
          <c:w val="0.75423716808972086"/>
          <c:h val="0.69920794559770938"/>
        </c:manualLayout>
      </c:layout>
      <c:barChart>
        <c:barDir val="col"/>
        <c:grouping val="clustered"/>
        <c:varyColors val="0"/>
        <c:ser>
          <c:idx val="0"/>
          <c:order val="0"/>
          <c:tx>
            <c:strRef>
              <c:f>'PE Rounds'!$A$87</c:f>
              <c:strCache>
                <c:ptCount val="1"/>
                <c:pt idx="0">
                  <c:v>2024</c:v>
                </c:pt>
              </c:strCache>
            </c:strRef>
          </c:tx>
          <c:spPr>
            <a:blipFill>
              <a:blip xmlns:r="http://schemas.openxmlformats.org/officeDocument/2006/relationships" r:embed="rId2"/>
              <a:stretch>
                <a:fillRect/>
              </a:stretch>
            </a:blipFill>
            <a:ln>
              <a:noFill/>
            </a:ln>
            <a:effectLst/>
          </c:spPr>
          <c:invertIfNegative val="0"/>
          <c:pictureOptions>
            <c:pictureFormat val="stretch"/>
          </c:pictureOptions>
          <c:dLbls>
            <c:numFmt formatCode="[$$-409]#,##0" sourceLinked="0"/>
            <c:spPr>
              <a:noFill/>
              <a:ln>
                <a:noFill/>
              </a:ln>
              <a:effectLst/>
            </c:spPr>
            <c:txPr>
              <a:bodyPr wrap="square" lIns="38100" tIns="19050" rIns="38100" bIns="19050" anchor="ctr">
                <a:spAutoFit/>
              </a:bodyPr>
              <a:lstStyle/>
              <a:p>
                <a:pPr>
                  <a:defRPr sz="900" b="1" i="0" u="none" strike="noStrike" baseline="0">
                    <a:solidFill>
                      <a:sysClr val="windowText" lastClr="000000"/>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 Rounds'!$B$86:$C$86</c:f>
              <c:strCache>
                <c:ptCount val="2"/>
                <c:pt idx="0">
                  <c:v>Europe</c:v>
                </c:pt>
                <c:pt idx="1">
                  <c:v>United States</c:v>
                </c:pt>
              </c:strCache>
            </c:strRef>
          </c:cat>
          <c:val>
            <c:numRef>
              <c:f>'PE Rounds'!$B$87:$C$87</c:f>
              <c:numCache>
                <c:formatCode>General</c:formatCode>
                <c:ptCount val="2"/>
                <c:pt idx="0">
                  <c:v>6646.4900000000007</c:v>
                </c:pt>
                <c:pt idx="1">
                  <c:v>30143.48</c:v>
                </c:pt>
              </c:numCache>
            </c:numRef>
          </c:val>
          <c:extLst>
            <c:ext xmlns:c16="http://schemas.microsoft.com/office/drawing/2014/chart" uri="{C3380CC4-5D6E-409C-BE32-E72D297353CC}">
              <c16:uniqueId val="{00000000-2DBE-462B-8F9E-703794E94101}"/>
            </c:ext>
          </c:extLst>
        </c:ser>
        <c:ser>
          <c:idx val="1"/>
          <c:order val="1"/>
          <c:tx>
            <c:strRef>
              <c:f>'PE Rounds'!$A$88</c:f>
              <c:strCache>
                <c:ptCount val="1"/>
                <c:pt idx="0">
                  <c:v>2025</c:v>
                </c:pt>
              </c:strCache>
            </c:strRef>
          </c:tx>
          <c:spPr>
            <a:blipFill dpi="0" rotWithShape="1">
              <a:blip xmlns:r="http://schemas.openxmlformats.org/officeDocument/2006/relationships" r:embed="rId2">
                <a:alphaModFix amt="70000"/>
              </a:blip>
              <a:srcRect/>
              <a:stretch>
                <a:fillRect/>
              </a:stretch>
            </a:blipFill>
          </c:spPr>
          <c:invertIfNegative val="0"/>
          <c:dLbls>
            <c:numFmt formatCode="[$$-409]#,##0" sourceLinked="0"/>
            <c:spPr>
              <a:noFill/>
              <a:ln>
                <a:noFill/>
              </a:ln>
              <a:effectLst/>
            </c:spPr>
            <c:txPr>
              <a:bodyPr wrap="square" lIns="38100" tIns="19050" rIns="38100" bIns="19050" anchor="ctr">
                <a:spAutoFit/>
              </a:bodyPr>
              <a:lstStyle/>
              <a:p>
                <a:pPr>
                  <a:defRPr sz="9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'PE Rounds'!$B$86:$C$86</c:f>
              <c:strCache>
                <c:ptCount val="2"/>
                <c:pt idx="0">
                  <c:v>Europe</c:v>
                </c:pt>
                <c:pt idx="1">
                  <c:v>United States</c:v>
                </c:pt>
              </c:strCache>
            </c:strRef>
          </c:cat>
          <c:val>
            <c:numRef>
              <c:f>'PE Rounds'!$B$88:$C$88</c:f>
              <c:numCache>
                <c:formatCode>General</c:formatCode>
                <c:ptCount val="2"/>
                <c:pt idx="0">
                  <c:v>7183.46</c:v>
                </c:pt>
                <c:pt idx="1">
                  <c:v>32169.74</c:v>
                </c:pt>
              </c:numCache>
            </c:numRef>
          </c:val>
          <c:extLst>
            <c:ext xmlns:c16="http://schemas.microsoft.com/office/drawing/2014/chart" uri="{C3380CC4-5D6E-409C-BE32-E72D297353CC}">
              <c16:uniqueId val="{00000001-2DBE-462B-8F9E-703794E94101}"/>
            </c:ext>
          </c:extLst>
        </c:ser>
        <c:dLbls>
          <c:showLegendKey val="0"/>
          <c:showVal val="0"/>
          <c:showCatName val="0"/>
          <c:showSerName val="0"/>
          <c:showPercent val="0"/>
          <c:showBubbleSize val="0"/>
        </c:dLbls>
        <c:gapWidth val="100"/>
        <c:overlap val="-27"/>
        <c:axId val="396427216"/>
        <c:axId val="1"/>
      </c:barChart>
      <c:catAx>
        <c:axId val="396427216"/>
        <c:scaling>
          <c:orientation val="minMax"/>
        </c:scaling>
        <c:delete val="0"/>
        <c:axPos val="b"/>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Year</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max val="3500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sz="1050" b="1" i="0" u="none" strike="noStrike" baseline="0">
                    <a:solidFill>
                      <a:schemeClr val="bg2">
                        <a:lumMod val="25000"/>
                      </a:schemeClr>
                    </a:solidFill>
                    <a:latin typeface="Roboto"/>
                    <a:ea typeface="Roboto"/>
                    <a:cs typeface="Roboto"/>
                  </a:defRPr>
                </a:pPr>
                <a:r>
                  <a:rPr lang="en-GB">
                    <a:solidFill>
                      <a:schemeClr val="bg2">
                        <a:lumMod val="25000"/>
                      </a:schemeClr>
                    </a:solidFill>
                  </a:rPr>
                  <a:t>Million USD</a:t>
                </a:r>
              </a:p>
            </c:rich>
          </c:tx>
          <c:layout>
            <c:manualLayout>
              <c:xMode val="edge"/>
              <c:yMode val="edge"/>
              <c:x val="0"/>
              <c:y val="0.35072079922815974"/>
            </c:manualLayout>
          </c:layout>
          <c:overlay val="0"/>
          <c:spPr>
            <a:noFill/>
            <a:ln>
              <a:noFill/>
            </a:ln>
            <a:effectLst/>
          </c:spPr>
        </c:title>
        <c:numFmt formatCode="[$$-409]#,##0" sourceLinked="0"/>
        <c:majorTickMark val="none"/>
        <c:minorTickMark val="none"/>
        <c:tickLblPos val="nextTo"/>
        <c:spPr>
          <a:noFill/>
          <a:ln>
            <a:noFill/>
          </a:ln>
          <a:effectLst/>
        </c:spPr>
        <c:txPr>
          <a:bodyPr rot="0" vert="horz"/>
          <a:lstStyle/>
          <a:p>
            <a:pPr>
              <a:defRPr sz="1100" b="0" i="0" u="none" strike="noStrike" baseline="0">
                <a:solidFill>
                  <a:schemeClr val="bg2">
                    <a:lumMod val="25000"/>
                  </a:schemeClr>
                </a:solidFill>
                <a:latin typeface="Roboto"/>
                <a:ea typeface="Roboto"/>
                <a:cs typeface="Roboto"/>
              </a:defRPr>
            </a:pPr>
            <a:endParaRPr lang="en-US"/>
          </a:p>
        </c:txPr>
        <c:crossAx val="396427216"/>
        <c:crosses val="autoZero"/>
        <c:crossBetween val="between"/>
      </c:valAx>
      <c:spPr>
        <a:noFill/>
        <a:ln w="25400">
          <a:noFill/>
        </a:ln>
      </c:spPr>
    </c:plotArea>
    <c:legend>
      <c:legendPos val="b"/>
      <c:layout>
        <c:manualLayout>
          <c:xMode val="edge"/>
          <c:yMode val="edge"/>
          <c:x val="0.4604852427289261"/>
          <c:y val="0.92906859910974404"/>
          <c:w val="0.19406387954905624"/>
          <c:h val="5.3109440867578628E-2"/>
        </c:manualLayout>
      </c:layout>
      <c:overlay val="0"/>
    </c:legend>
    <c:plotVisOnly val="1"/>
    <c:dispBlanksAs val="gap"/>
    <c:showDLblsOverMax val="0"/>
  </c:chart>
  <c:spPr>
    <a:noFill/>
    <a:ln w="9525" cap="flat" cmpd="sng" algn="ctr">
      <a:noFill/>
      <a:round/>
    </a:ln>
    <a:effectLst/>
  </c:spPr>
  <c:txPr>
    <a:bodyPr/>
    <a:lstStyle/>
    <a:p>
      <a:pPr>
        <a:defRPr sz="1000" b="1" i="0" u="none" strike="noStrike" baseline="0">
          <a:solidFill>
            <a:srgbClr val="000000"/>
          </a:solidFill>
          <a:latin typeface="Roboto"/>
          <a:ea typeface="Roboto"/>
          <a:cs typeface="Roboto"/>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22430679004438"/>
          <c:y val="3.6470726869607499E-2"/>
          <c:w val="0.80426042688501687"/>
          <c:h val="0.77212083762852146"/>
        </c:manualLayout>
      </c:layout>
      <c:barChart>
        <c:barDir val="col"/>
        <c:grouping val="clustered"/>
        <c:varyColors val="0"/>
        <c:ser>
          <c:idx val="0"/>
          <c:order val="0"/>
          <c:tx>
            <c:strRef>
              <c:f>'PE Rounds'!$H$87</c:f>
              <c:strCache>
                <c:ptCount val="1"/>
                <c:pt idx="0">
                  <c:v>2024</c:v>
                </c:pt>
              </c:strCache>
            </c:strRef>
          </c:tx>
          <c:spPr>
            <a:blipFill>
              <a:blip xmlns:r="http://schemas.openxmlformats.org/officeDocument/2006/relationships" r:embed="rId2"/>
              <a:stretch>
                <a:fillRect/>
              </a:stretch>
            </a:blipFill>
            <a:ln>
              <a:noFill/>
            </a:ln>
            <a:effectLst/>
          </c:spPr>
          <c:invertIfNegative val="0"/>
          <c:pictureOptions>
            <c:pictureFormat val="stretch"/>
          </c:pictureOptions>
          <c:dLbls>
            <c:numFmt formatCode="[$$-409]#,##0" sourceLinked="0"/>
            <c:spPr>
              <a:noFill/>
              <a:ln>
                <a:noFill/>
              </a:ln>
              <a:effectLst/>
            </c:spPr>
            <c:txPr>
              <a:bodyPr wrap="square" lIns="38100" tIns="19050" rIns="38100" bIns="19050" anchor="ctr">
                <a:spAutoFit/>
              </a:bodyPr>
              <a:lstStyle/>
              <a:p>
                <a:pPr>
                  <a:defRPr sz="900" b="1" i="0" u="none" strike="noStrike" baseline="0">
                    <a:solidFill>
                      <a:schemeClr val="tx1"/>
                    </a:solidFill>
                    <a:latin typeface="Roboto"/>
                    <a:ea typeface="Roboto"/>
                    <a:cs typeface="Roboto"/>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 Rounds'!$I$86:$J$86</c:f>
              <c:strCache>
                <c:ptCount val="2"/>
                <c:pt idx="0">
                  <c:v>Europe</c:v>
                </c:pt>
                <c:pt idx="1">
                  <c:v>United States</c:v>
                </c:pt>
              </c:strCache>
            </c:strRef>
          </c:cat>
          <c:val>
            <c:numRef>
              <c:f>'PE Rounds'!$I$87:$J$87</c:f>
              <c:numCache>
                <c:formatCode>General</c:formatCode>
                <c:ptCount val="2"/>
                <c:pt idx="0">
                  <c:v>4447.29</c:v>
                </c:pt>
                <c:pt idx="1">
                  <c:v>19337.900000000001</c:v>
                </c:pt>
              </c:numCache>
            </c:numRef>
          </c:val>
          <c:extLst>
            <c:ext xmlns:c16="http://schemas.microsoft.com/office/drawing/2014/chart" uri="{C3380CC4-5D6E-409C-BE32-E72D297353CC}">
              <c16:uniqueId val="{00000000-FFFC-42E3-B8E2-731135D00F62}"/>
            </c:ext>
          </c:extLst>
        </c:ser>
        <c:ser>
          <c:idx val="1"/>
          <c:order val="1"/>
          <c:tx>
            <c:strRef>
              <c:f>'PE Rounds'!$H$88</c:f>
              <c:strCache>
                <c:ptCount val="1"/>
                <c:pt idx="0">
                  <c:v>2025</c:v>
                </c:pt>
              </c:strCache>
            </c:strRef>
          </c:tx>
          <c:spPr>
            <a:blipFill>
              <a:blip xmlns:r="http://schemas.openxmlformats.org/officeDocument/2006/relationships" r:embed="rId2"/>
              <a:stretch>
                <a:fillRect/>
              </a:stretch>
            </a:blipFill>
            <a:ln>
              <a:noFill/>
            </a:ln>
          </c:spPr>
          <c:invertIfNegative val="0"/>
          <c:dPt>
            <c:idx val="0"/>
            <c:invertIfNegative val="0"/>
            <c:bubble3D val="0"/>
            <c:spPr>
              <a:blipFill dpi="0" rotWithShape="1">
                <a:blip xmlns:r="http://schemas.openxmlformats.org/officeDocument/2006/relationships" r:embed="rId2">
                  <a:alphaModFix amt="70000"/>
                </a:blip>
                <a:srcRect/>
                <a:stretch>
                  <a:fillRect/>
                </a:stretch>
              </a:blipFill>
              <a:ln>
                <a:noFill/>
              </a:ln>
            </c:spPr>
            <c:extLst>
              <c:ext xmlns:c16="http://schemas.microsoft.com/office/drawing/2014/chart" uri="{C3380CC4-5D6E-409C-BE32-E72D297353CC}">
                <c16:uniqueId val="{00000002-FFFC-42E3-B8E2-731135D00F62}"/>
              </c:ext>
            </c:extLst>
          </c:dPt>
          <c:dPt>
            <c:idx val="1"/>
            <c:invertIfNegative val="0"/>
            <c:bubble3D val="0"/>
            <c:spPr>
              <a:blipFill dpi="0" rotWithShape="1">
                <a:blip xmlns:r="http://schemas.openxmlformats.org/officeDocument/2006/relationships" r:embed="rId2">
                  <a:alphaModFix amt="70000"/>
                </a:blip>
                <a:srcRect/>
                <a:stretch>
                  <a:fillRect/>
                </a:stretch>
              </a:blipFill>
              <a:ln>
                <a:noFill/>
              </a:ln>
            </c:spPr>
            <c:extLst>
              <c:ext xmlns:c16="http://schemas.microsoft.com/office/drawing/2014/chart" uri="{C3380CC4-5D6E-409C-BE32-E72D297353CC}">
                <c16:uniqueId val="{00000004-FFFC-42E3-B8E2-731135D00F62}"/>
              </c:ext>
            </c:extLst>
          </c:dPt>
          <c:dLbls>
            <c:numFmt formatCode="[$$-409]#,##0" sourceLinked="0"/>
            <c:spPr>
              <a:noFill/>
              <a:ln>
                <a:noFill/>
              </a:ln>
              <a:effectLst/>
            </c:spPr>
            <c:txPr>
              <a:bodyPr wrap="square" lIns="38100" tIns="19050" rIns="38100" bIns="19050" anchor="ctr">
                <a:spAutoFit/>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'PE Rounds'!$I$86:$J$86</c:f>
              <c:strCache>
                <c:ptCount val="2"/>
                <c:pt idx="0">
                  <c:v>Europe</c:v>
                </c:pt>
                <c:pt idx="1">
                  <c:v>United States</c:v>
                </c:pt>
              </c:strCache>
            </c:strRef>
          </c:cat>
          <c:val>
            <c:numRef>
              <c:f>'PE Rounds'!$I$88:$J$88</c:f>
              <c:numCache>
                <c:formatCode>General</c:formatCode>
                <c:ptCount val="2"/>
                <c:pt idx="0">
                  <c:v>5297.4</c:v>
                </c:pt>
                <c:pt idx="1">
                  <c:v>22315.31</c:v>
                </c:pt>
              </c:numCache>
            </c:numRef>
          </c:val>
          <c:extLst>
            <c:ext xmlns:c16="http://schemas.microsoft.com/office/drawing/2014/chart" uri="{C3380CC4-5D6E-409C-BE32-E72D297353CC}">
              <c16:uniqueId val="{00000005-FFFC-42E3-B8E2-731135D00F62}"/>
            </c:ext>
          </c:extLst>
        </c:ser>
        <c:dLbls>
          <c:showLegendKey val="0"/>
          <c:showVal val="0"/>
          <c:showCatName val="0"/>
          <c:showSerName val="0"/>
          <c:showPercent val="0"/>
          <c:showBubbleSize val="0"/>
        </c:dLbls>
        <c:gapWidth val="100"/>
        <c:overlap val="-27"/>
        <c:axId val="2071552207"/>
        <c:axId val="1"/>
      </c:barChart>
      <c:catAx>
        <c:axId val="2071552207"/>
        <c:scaling>
          <c:orientation val="minMax"/>
        </c:scaling>
        <c:delete val="0"/>
        <c:axPos val="b"/>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1" i="0" u="none" strike="noStrike" baseline="0">
                <a:solidFill>
                  <a:schemeClr val="bg2">
                    <a:lumMod val="25000"/>
                  </a:schemeClr>
                </a:solidFill>
                <a:latin typeface="Roboto"/>
                <a:ea typeface="Roboto"/>
                <a:cs typeface="Roboto"/>
              </a:defRPr>
            </a:pPr>
            <a:endParaRPr lang="en-US"/>
          </a:p>
        </c:txPr>
        <c:crossAx val="1"/>
        <c:crosses val="autoZero"/>
        <c:auto val="1"/>
        <c:lblAlgn val="ctr"/>
        <c:lblOffset val="100"/>
        <c:noMultiLvlLbl val="0"/>
      </c:catAx>
      <c:valAx>
        <c:axId val="1"/>
        <c:scaling>
          <c:orientation val="minMax"/>
          <c:max val="3500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sz="1000" b="1" i="0" u="none" strike="noStrike" baseline="0">
                    <a:solidFill>
                      <a:schemeClr val="bg2">
                        <a:lumMod val="25000"/>
                      </a:schemeClr>
                    </a:solidFill>
                    <a:latin typeface="Roboto"/>
                    <a:ea typeface="Roboto"/>
                    <a:cs typeface="Roboto"/>
                  </a:defRPr>
                </a:pPr>
                <a:r>
                  <a:rPr lang="en-GB">
                    <a:solidFill>
                      <a:schemeClr val="bg2">
                        <a:lumMod val="25000"/>
                      </a:schemeClr>
                    </a:solidFill>
                  </a:rPr>
                  <a:t>Million USD</a:t>
                </a:r>
              </a:p>
            </c:rich>
          </c:tx>
          <c:overlay val="0"/>
          <c:spPr>
            <a:noFill/>
            <a:ln>
              <a:noFill/>
            </a:ln>
            <a:effectLst/>
          </c:spPr>
        </c:title>
        <c:numFmt formatCode="[$$-409]#,##0" sourceLinked="0"/>
        <c:majorTickMark val="none"/>
        <c:minorTickMark val="none"/>
        <c:tickLblPos val="nextTo"/>
        <c:spPr>
          <a:noFill/>
          <a:ln>
            <a:noFill/>
          </a:ln>
          <a:effectLst/>
        </c:spPr>
        <c:txPr>
          <a:bodyPr rot="0" vert="horz"/>
          <a:lstStyle/>
          <a:p>
            <a:pPr>
              <a:defRPr sz="1100" b="0" i="0" u="none" strike="noStrike" baseline="0">
                <a:solidFill>
                  <a:schemeClr val="bg2">
                    <a:lumMod val="25000"/>
                  </a:schemeClr>
                </a:solidFill>
                <a:latin typeface="Roboto"/>
                <a:ea typeface="Roboto"/>
                <a:cs typeface="Roboto"/>
              </a:defRPr>
            </a:pPr>
            <a:endParaRPr lang="en-US"/>
          </a:p>
        </c:txPr>
        <c:crossAx val="2071552207"/>
        <c:crosses val="autoZero"/>
        <c:crossBetween val="between"/>
      </c:valAx>
      <c:spPr>
        <a:noFill/>
        <a:ln w="25400">
          <a:noFill/>
        </a:ln>
      </c:spPr>
    </c:plotArea>
    <c:legend>
      <c:legendPos val="b"/>
      <c:layout>
        <c:manualLayout>
          <c:xMode val="edge"/>
          <c:yMode val="edge"/>
          <c:x val="0.48547492405882964"/>
          <c:y val="0.91170652898298843"/>
          <c:w val="0.16722693204691066"/>
          <c:h val="5.685318923286703E-2"/>
        </c:manualLayout>
      </c:layout>
      <c:overlay val="0"/>
      <c:txPr>
        <a:bodyPr/>
        <a:lstStyle/>
        <a:p>
          <a:pPr>
            <a:defRPr b="1">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spPr>
    <a:noFill/>
    <a:ln w="9525" cap="flat" cmpd="sng" algn="ctr">
      <a:noFill/>
      <a:round/>
    </a:ln>
    <a:effectLst/>
  </c:spPr>
  <c:txPr>
    <a:bodyPr/>
    <a:lstStyle/>
    <a:p>
      <a:pPr>
        <a:defRPr b="1">
          <a:solidFill>
            <a:schemeClr val="dk1"/>
          </a:solidFill>
          <a:latin typeface="+mn-lt"/>
          <a:ea typeface="+mn-ea"/>
          <a:cs typeface="+mn-cs"/>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'PE Rounds'!$A$75</c:f>
              <c:strCache>
                <c:ptCount val="1"/>
                <c:pt idx="0">
                  <c:v>2024</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Lbls>
            <c:numFmt formatCode="[$$-2C09]#,##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 Rounds'!$B$74:$G$74</c:f>
              <c:strCache>
                <c:ptCount val="6"/>
                <c:pt idx="0">
                  <c:v>Netherlands</c:v>
                </c:pt>
                <c:pt idx="1">
                  <c:v>France</c:v>
                </c:pt>
                <c:pt idx="2">
                  <c:v>Germany</c:v>
                </c:pt>
                <c:pt idx="3">
                  <c:v>United Kingdom</c:v>
                </c:pt>
                <c:pt idx="4">
                  <c:v>Denmark</c:v>
                </c:pt>
                <c:pt idx="5">
                  <c:v>Switzerland</c:v>
                </c:pt>
              </c:strCache>
            </c:strRef>
          </c:cat>
          <c:val>
            <c:numRef>
              <c:f>'PE Rounds'!$B$75:$G$75</c:f>
              <c:numCache>
                <c:formatCode>General</c:formatCode>
                <c:ptCount val="6"/>
                <c:pt idx="0">
                  <c:v>563.88</c:v>
                </c:pt>
                <c:pt idx="1">
                  <c:v>1245.93</c:v>
                </c:pt>
                <c:pt idx="2">
                  <c:v>854.24</c:v>
                </c:pt>
                <c:pt idx="3">
                  <c:v>2326.73</c:v>
                </c:pt>
                <c:pt idx="4">
                  <c:v>576.45000000000005</c:v>
                </c:pt>
                <c:pt idx="5">
                  <c:v>1079.26</c:v>
                </c:pt>
              </c:numCache>
            </c:numRef>
          </c:val>
          <c:extLst>
            <c:ext xmlns:c16="http://schemas.microsoft.com/office/drawing/2014/chart" uri="{C3380CC4-5D6E-409C-BE32-E72D297353CC}">
              <c16:uniqueId val="{00000000-6252-4F14-BA81-BA32D78C0E9C}"/>
            </c:ext>
          </c:extLst>
        </c:ser>
        <c:ser>
          <c:idx val="1"/>
          <c:order val="1"/>
          <c:tx>
            <c:strRef>
              <c:f>'PE Rounds'!$A$76</c:f>
              <c:strCache>
                <c:ptCount val="1"/>
                <c:pt idx="0">
                  <c:v>2025</c:v>
                </c:pt>
              </c:strCache>
            </c:strRef>
          </c:tx>
          <c:spPr>
            <a:blipFill dpi="0" rotWithShape="1">
              <a:blip xmlns:r="http://schemas.openxmlformats.org/officeDocument/2006/relationships" r:embed="rId3">
                <a:alphaModFix amt="82000"/>
              </a:blip>
              <a:srcRect/>
              <a:stretch>
                <a:fillRect/>
              </a:stretch>
            </a:blipFill>
            <a:ln>
              <a:noFill/>
            </a:ln>
            <a:effectLst/>
          </c:spPr>
          <c:invertIfNegative val="0"/>
          <c:dLbls>
            <c:numFmt formatCode="[$$-409]#,##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 Rounds'!$B$74:$G$74</c:f>
              <c:strCache>
                <c:ptCount val="6"/>
                <c:pt idx="0">
                  <c:v>Netherlands</c:v>
                </c:pt>
                <c:pt idx="1">
                  <c:v>France</c:v>
                </c:pt>
                <c:pt idx="2">
                  <c:v>Germany</c:v>
                </c:pt>
                <c:pt idx="3">
                  <c:v>United Kingdom</c:v>
                </c:pt>
                <c:pt idx="4">
                  <c:v>Denmark</c:v>
                </c:pt>
                <c:pt idx="5">
                  <c:v>Switzerland</c:v>
                </c:pt>
              </c:strCache>
            </c:strRef>
          </c:cat>
          <c:val>
            <c:numRef>
              <c:f>'PE Rounds'!$B$76:$G$76</c:f>
              <c:numCache>
                <c:formatCode>General</c:formatCode>
                <c:ptCount val="6"/>
                <c:pt idx="0">
                  <c:v>675.88</c:v>
                </c:pt>
                <c:pt idx="1">
                  <c:v>823.75000000000011</c:v>
                </c:pt>
                <c:pt idx="2">
                  <c:v>1129.67</c:v>
                </c:pt>
                <c:pt idx="3">
                  <c:v>2918.24</c:v>
                </c:pt>
                <c:pt idx="4">
                  <c:v>369.09</c:v>
                </c:pt>
                <c:pt idx="5">
                  <c:v>1266.83</c:v>
                </c:pt>
              </c:numCache>
            </c:numRef>
          </c:val>
          <c:extLst>
            <c:ext xmlns:c16="http://schemas.microsoft.com/office/drawing/2014/chart" uri="{C3380CC4-5D6E-409C-BE32-E72D297353CC}">
              <c16:uniqueId val="{00000001-6252-4F14-BA81-BA32D78C0E9C}"/>
            </c:ext>
          </c:extLst>
        </c:ser>
        <c:dLbls>
          <c:showLegendKey val="0"/>
          <c:showVal val="0"/>
          <c:showCatName val="0"/>
          <c:showSerName val="0"/>
          <c:showPercent val="0"/>
          <c:showBubbleSize val="0"/>
        </c:dLbls>
        <c:gapWidth val="60"/>
        <c:overlap val="-15"/>
        <c:axId val="851210079"/>
        <c:axId val="727655423"/>
      </c:barChart>
      <c:catAx>
        <c:axId val="8512100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727655423"/>
        <c:crosses val="autoZero"/>
        <c:auto val="1"/>
        <c:lblAlgn val="ctr"/>
        <c:lblOffset val="100"/>
        <c:noMultiLvlLbl val="0"/>
      </c:catAx>
      <c:valAx>
        <c:axId val="727655423"/>
        <c:scaling>
          <c:orientation val="minMax"/>
          <c:max val="3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MY" b="1"/>
                  <a:t>Million USD</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1210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'PE Rounds'!$A$80</c:f>
              <c:strCache>
                <c:ptCount val="1"/>
                <c:pt idx="0">
                  <c:v>2024</c:v>
                </c:pt>
              </c:strCache>
            </c:strRef>
          </c:tx>
          <c:spPr>
            <a:blipFill dpi="0" rotWithShape="1">
              <a:blip xmlns:r="http://schemas.openxmlformats.org/officeDocument/2006/relationships" r:embed="rId3"/>
              <a:srcRect/>
              <a:stretch>
                <a:fillRect/>
              </a:stretch>
            </a:blipFill>
            <a:ln>
              <a:noFill/>
            </a:ln>
            <a:effectLst/>
          </c:spPr>
          <c:invertIfNegative val="0"/>
          <c:dLbls>
            <c:numFmt formatCode="[$$-409]#,##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 Rounds'!$B$79:$G$79</c:f>
              <c:strCache>
                <c:ptCount val="6"/>
                <c:pt idx="0">
                  <c:v>Netherlands</c:v>
                </c:pt>
                <c:pt idx="1">
                  <c:v>France</c:v>
                </c:pt>
                <c:pt idx="2">
                  <c:v>Germany</c:v>
                </c:pt>
                <c:pt idx="3">
                  <c:v>United Kingdom</c:v>
                </c:pt>
                <c:pt idx="4">
                  <c:v>Denmark</c:v>
                </c:pt>
                <c:pt idx="5">
                  <c:v>Switzerland</c:v>
                </c:pt>
              </c:strCache>
            </c:strRef>
          </c:cat>
          <c:val>
            <c:numRef>
              <c:f>'PE Rounds'!$B$80:$G$80</c:f>
              <c:numCache>
                <c:formatCode>General</c:formatCode>
                <c:ptCount val="6"/>
                <c:pt idx="0">
                  <c:v>464.87</c:v>
                </c:pt>
                <c:pt idx="1">
                  <c:v>738.08</c:v>
                </c:pt>
                <c:pt idx="2">
                  <c:v>218.68</c:v>
                </c:pt>
                <c:pt idx="3">
                  <c:v>1770.95</c:v>
                </c:pt>
                <c:pt idx="4">
                  <c:v>525.19000000000005</c:v>
                </c:pt>
                <c:pt idx="5">
                  <c:v>729.52</c:v>
                </c:pt>
              </c:numCache>
            </c:numRef>
          </c:val>
          <c:extLst>
            <c:ext xmlns:c16="http://schemas.microsoft.com/office/drawing/2014/chart" uri="{C3380CC4-5D6E-409C-BE32-E72D297353CC}">
              <c16:uniqueId val="{00000000-ED07-4797-9A16-5445A1BE0BAE}"/>
            </c:ext>
          </c:extLst>
        </c:ser>
        <c:ser>
          <c:idx val="1"/>
          <c:order val="1"/>
          <c:tx>
            <c:strRef>
              <c:f>'PE Rounds'!$A$81</c:f>
              <c:strCache>
                <c:ptCount val="1"/>
                <c:pt idx="0">
                  <c:v>2025</c:v>
                </c:pt>
              </c:strCache>
            </c:strRef>
          </c:tx>
          <c:spPr>
            <a:blipFill>
              <a:blip xmlns:r="http://schemas.openxmlformats.org/officeDocument/2006/relationships" r:embed="rId3">
                <a:alphaModFix amt="60000"/>
              </a:blip>
              <a:stretch>
                <a:fillRect/>
              </a:stretch>
            </a:blipFill>
            <a:ln>
              <a:noFill/>
            </a:ln>
            <a:effectLst/>
          </c:spPr>
          <c:invertIfNegative val="0"/>
          <c:dLbls>
            <c:numFmt formatCode="[$$-409]#,##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 Rounds'!$B$79:$G$79</c:f>
              <c:strCache>
                <c:ptCount val="6"/>
                <c:pt idx="0">
                  <c:v>Netherlands</c:v>
                </c:pt>
                <c:pt idx="1">
                  <c:v>France</c:v>
                </c:pt>
                <c:pt idx="2">
                  <c:v>Germany</c:v>
                </c:pt>
                <c:pt idx="3">
                  <c:v>United Kingdom</c:v>
                </c:pt>
                <c:pt idx="4">
                  <c:v>Denmark</c:v>
                </c:pt>
                <c:pt idx="5">
                  <c:v>Switzerland</c:v>
                </c:pt>
              </c:strCache>
            </c:strRef>
          </c:cat>
          <c:val>
            <c:numRef>
              <c:f>'PE Rounds'!$B$81:$G$81</c:f>
              <c:numCache>
                <c:formatCode>General</c:formatCode>
                <c:ptCount val="6"/>
                <c:pt idx="0">
                  <c:v>454.21000000000009</c:v>
                </c:pt>
                <c:pt idx="1">
                  <c:v>527.17999999999995</c:v>
                </c:pt>
                <c:pt idx="2">
                  <c:v>703.69</c:v>
                </c:pt>
                <c:pt idx="3">
                  <c:v>2424.96</c:v>
                </c:pt>
                <c:pt idx="4">
                  <c:v>339.61</c:v>
                </c:pt>
                <c:pt idx="5">
                  <c:v>847.75</c:v>
                </c:pt>
              </c:numCache>
            </c:numRef>
          </c:val>
          <c:extLst>
            <c:ext xmlns:c16="http://schemas.microsoft.com/office/drawing/2014/chart" uri="{C3380CC4-5D6E-409C-BE32-E72D297353CC}">
              <c16:uniqueId val="{00000001-ED07-4797-9A16-5445A1BE0BAE}"/>
            </c:ext>
          </c:extLst>
        </c:ser>
        <c:dLbls>
          <c:showLegendKey val="0"/>
          <c:showVal val="0"/>
          <c:showCatName val="0"/>
          <c:showSerName val="0"/>
          <c:showPercent val="0"/>
          <c:showBubbleSize val="0"/>
        </c:dLbls>
        <c:gapWidth val="100"/>
        <c:overlap val="-27"/>
        <c:axId val="417498207"/>
        <c:axId val="609182063"/>
      </c:barChart>
      <c:catAx>
        <c:axId val="417498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09182063"/>
        <c:crosses val="autoZero"/>
        <c:auto val="1"/>
        <c:lblAlgn val="ctr"/>
        <c:lblOffset val="100"/>
        <c:noMultiLvlLbl val="0"/>
      </c:catAx>
      <c:valAx>
        <c:axId val="609182063"/>
        <c:scaling>
          <c:orientation val="minMax"/>
          <c:max val="2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MY" b="1"/>
                  <a:t>Million USD</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7498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'Biotech - Key activities'!$B$8:$B$20</cx:f>
        <cx:lvl ptCount="13">
          <cx:pt idx="0">Small molecules</cx:pt>
          <cx:pt idx="1">Immunotherapy</cx:pt>
          <cx:pt idx="2">Antibodies</cx:pt>
          <cx:pt idx="3">Anti-infectives</cx:pt>
          <cx:pt idx="4">Drug delivery</cx:pt>
          <cx:pt idx="5"> Other</cx:pt>
          <cx:pt idx="6">Vaccines</cx:pt>
          <cx:pt idx="7">Gene therapy</cx:pt>
          <cx:pt idx="8">Proteins</cx:pt>
          <cx:pt idx="9">Molecular diagnostics</cx:pt>
          <cx:pt idx="10">Cell therapy</cx:pt>
          <cx:pt idx="11">Peptides</cx:pt>
          <cx:pt idx="12">Nucleic acid drugs</cx:pt>
        </cx:lvl>
      </cx:strDim>
      <cx:numDim type="size">
        <cx:f>'Biotech - Key activities'!$E$8:$E$20</cx:f>
        <cx:lvl ptCount="13" formatCode="0.00">
          <cx:pt idx="0">0.18100000000000002</cx:pt>
          <cx:pt idx="1">0.109</cx:pt>
          <cx:pt idx="2">0.091999999999999998</cx:pt>
          <cx:pt idx="3">0.075999999999999998</cx:pt>
          <cx:pt idx="4">0.075999999999999998</cx:pt>
          <cx:pt idx="5">0.063</cx:pt>
          <cx:pt idx="6">0.063</cx:pt>
          <cx:pt idx="7">0.059000000000000004</cx:pt>
          <cx:pt idx="8">0.052999999999999999</cx:pt>
          <cx:pt idx="9">0.049000000000000002</cx:pt>
          <cx:pt idx="10">0.045999999999999999</cx:pt>
          <cx:pt idx="11">0.042999999999999997</cx:pt>
          <cx:pt idx="12">0.039</cx:pt>
        </cx:lvl>
      </cx:numDim>
    </cx:data>
  </cx:chartData>
  <cx:chart>
    <cx:plotArea>
      <cx:plotAreaRegion>
        <cx:series layoutId="treemap" uniqueId="{421AF8C9-F3A7-614C-8079-C4F6117D452F}">
          <cx:tx>
            <cx:txData>
              <cx:f>'Biotech - Key activities'!$E$7</cx:f>
              <cx:v>Percentage</cx:v>
            </cx:txData>
          </cx:tx>
          <cx:dataPt idx="2">
            <cx:spPr>
              <a:solidFill>
                <a:srgbClr val="E7E6E6">
                  <a:lumMod val="25000"/>
                </a:srgbClr>
              </a:solidFill>
            </cx:spPr>
          </cx:dataPt>
          <cx:dataPt idx="4">
            <cx:spPr>
              <a:solidFill>
                <a:srgbClr val="E7E6E6">
                  <a:lumMod val="50000"/>
                </a:srgbClr>
              </a:solidFill>
            </cx:spPr>
          </cx:dataPt>
          <cx:dataPt idx="10">
            <cx:spPr>
              <a:solidFill>
                <a:srgbClr val="96C43F"/>
              </a:solidFill>
            </cx:spPr>
          </cx:dataPt>
          <cx:dataPt idx="12">
            <cx:spPr>
              <a:solidFill>
                <a:srgbClr val="70AD47">
                  <a:lumMod val="75000"/>
                </a:srgbClr>
              </a:solidFill>
            </cx:spPr>
          </cx:dataPt>
          <cx:dataLabels>
            <cx:numFmt formatCode="0%" sourceLinked="0"/>
            <cx:txPr>
              <a:bodyPr spcFirstLastPara="1" vertOverflow="ellipsis" horzOverflow="overflow" wrap="square" lIns="0" tIns="0" rIns="0" bIns="0" anchor="ctr" anchorCtr="1"/>
              <a:lstStyle/>
              <a:p>
                <a:pPr algn="ctr" rtl="0">
                  <a:defRPr sz="1600"/>
                </a:pPr>
                <a:endParaRPr lang="en-US" sz="1600" b="0" i="0" u="none" strike="noStrike" baseline="0">
                  <a:solidFill>
                    <a:sysClr val="window" lastClr="FFFFFF"/>
                  </a:solidFill>
                  <a:latin typeface="Calibri" panose="020F0502020204030204"/>
                </a:endParaRPr>
              </a:p>
            </cx:txPr>
            <cx:visibility seriesName="0" categoryName="1" value="1"/>
            <cx:separator> </cx:separator>
          </cx:dataLabels>
          <cx:dataId val="0"/>
          <cx:layoutPr/>
        </cx:series>
      </cx:plotAreaRegion>
    </cx:plotArea>
  </cx:chart>
  <cx:spPr>
    <a:noFill/>
  </cx:spPr>
</cx:chartSpace>
</file>

<file path=ppt/charts/chartEx2.xml><?xml version="1.0" encoding="utf-8"?>
<cx:chartSpace xmlns:a="http://schemas.openxmlformats.org/drawingml/2006/main" xmlns:r="http://schemas.openxmlformats.org/officeDocument/2006/relationships" xmlns:cx="http://schemas.microsoft.com/office/drawing/2014/chartex">
  <cx:chart>
    <cx:plotArea>
      <cx:plotAreaRegion/>
    </cx:plotArea>
  </cx:chart>
  <cx:spPr>
    <a:noFill/>
  </cx:spPr>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'Biotech - Key activities'!$B$54:$B$61</cx:f>
        <cx:lvl ptCount="8">
          <cx:pt idx="0">AgBio</cx:pt>
          <cx:pt idx="1">Food</cx:pt>
          <cx:pt idx="2">Veterinary</cx:pt>
          <cx:pt idx="3">Nutraceuticals</cx:pt>
          <cx:pt idx="4">Environmental</cx:pt>
          <cx:pt idx="5">Industrial Biotechnology</cx:pt>
          <cx:pt idx="6"> Other</cx:pt>
          <cx:pt idx="7">Cosmetics</cx:pt>
        </cx:lvl>
      </cx:strDim>
      <cx:numDim type="size">
        <cx:f>'Biotech - Key activities'!$E$54:$E$61</cx:f>
        <cx:lvl ptCount="8" formatCode="General">
          <cx:pt idx="0">0.23999999999999999</cx:pt>
          <cx:pt idx="1">0.23499999999999999</cx:pt>
          <cx:pt idx="2">0.155</cx:pt>
          <cx:pt idx="3">0.125</cx:pt>
          <cx:pt idx="4">0.080000000000000002</cx:pt>
          <cx:pt idx="5">0.080000000000000002</cx:pt>
          <cx:pt idx="6">0.044999999999999998</cx:pt>
          <cx:pt idx="7">0.040000000000000001</cx:pt>
        </cx:lvl>
      </cx:numDim>
    </cx:data>
  </cx:chartData>
  <cx:chart>
    <cx:plotArea>
      <cx:plotAreaRegion>
        <cx:series layoutId="treemap" uniqueId="{1AD281F2-F71E-403E-89DB-A83FB5C9F8B1}">
          <cx:tx>
            <cx:txData>
              <cx:f>'Biotech - Key activities'!$E$53</cx:f>
              <cx:v>Percentage</cx:v>
            </cx:txData>
          </cx:tx>
          <cx:dataLabels>
            <cx:numFmt formatCode="0%" sourceLinked="0"/>
            <cx:txPr>
              <a:bodyPr spcFirstLastPara="1" vertOverflow="ellipsis" horzOverflow="overflow" wrap="square" lIns="0" tIns="0" rIns="0" bIns="0" anchor="ctr" anchorCtr="1"/>
              <a:lstStyle/>
              <a:p>
                <a:pPr algn="ctr" rtl="0">
                  <a:defRPr sz="1600"/>
                </a:pPr>
                <a:endParaRPr lang="en-US" sz="1600" b="0" i="0" u="none" strike="noStrike" baseline="0">
                  <a:solidFill>
                    <a:sysClr val="window" lastClr="FFFFFF"/>
                  </a:solidFill>
                  <a:latin typeface="Calibri" panose="020F0502020204030204"/>
                </a:endParaRPr>
              </a:p>
            </cx:txPr>
            <cx:visibility seriesName="0" categoryName="1" value="1"/>
            <cx:separator> </cx:separator>
          </cx:dataLabels>
          <cx:dataId val="0"/>
          <cx:layoutPr/>
        </cx:series>
      </cx:plotAreaRegion>
    </cx:plotArea>
  </cx:chart>
  <cx:spPr>
    <a:noFill/>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3">
  <cs:axisTitle>
    <cs:lnRef idx="0"/>
    <cs:fillRef idx="0"/>
    <cs:effectRef idx="0"/>
    <cs:fontRef idx="minor">
      <a:schemeClr val="tx2"/>
    </cs:fontRef>
    <cs:spPr>
      <a:solidFill>
        <a:schemeClr val="bg1">
          <a:lumMod val="65000"/>
        </a:schemeClr>
      </a:solidFill>
      <a:ln>
        <a:solidFill>
          <a:schemeClr val="bg1"/>
        </a:solidFill>
      </a:ln>
    </cs:spPr>
    <cs:defRPr sz="9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cs:chartArea>
  <cs:dataLabel>
    <cs:lnRef idx="0"/>
    <cs:fillRef idx="0"/>
    <cs:effectRef idx="0"/>
    <cs:fontRef idx="minor">
      <a:schemeClr val="lt1"/>
    </cs:fontRef>
    <cs:defRPr sz="9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2"/>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bg1"/>
        </a:solidFill>
      </a:ln>
    </cs:spPr>
  </cs:dataPoint>
  <cs:dataPoint3D>
    <cs:lnRef idx="0"/>
    <cs:fillRef idx="0">
      <cs:styleClr val="auto"/>
    </cs:fillRef>
    <cs:effectRef idx="0"/>
    <cs:fontRef idx="minor">
      <a:schemeClr val="tx2"/>
    </cs:fontRef>
    <cs:spPr>
      <a:solidFill>
        <a:schemeClr val="phClr"/>
      </a:solidFill>
    </cs:spPr>
  </cs:dataPoint3D>
  <cs:dataPointLine>
    <cs:lnRef idx="0">
      <cs:styleClr val="auto"/>
    </cs:lnRef>
    <cs:fillRef idx="0"/>
    <cs:effectRef idx="0"/>
    <cs:fontRef idx="minor">
      <a:schemeClr val="tx2"/>
    </cs:fontRef>
    <cs:spPr>
      <a:ln w="28575" cap="rnd">
        <a:solidFill>
          <a:schemeClr val="phClr"/>
        </a:solidFill>
        <a:round/>
      </a:ln>
    </cs:spPr>
  </cs:dataPointLine>
  <cs:dataPointMarker>
    <cs:lnRef idx="0"/>
    <cs:fillRef idx="0">
      <cs:styleClr val="auto"/>
    </cs:fillRef>
    <cs:effectRef idx="0"/>
    <cs:fontRef idx="minor">
      <a:schemeClr val="tx2"/>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2"/>
    </cs:fontRef>
    <cs:spPr>
      <a:ln w="2857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15000"/>
            <a:lumOff val="85000"/>
            <a:lumOff val="10000"/>
          </a:schemeClr>
        </a:solidFill>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2"/>
    </cs:fontRef>
    <cs:defRPr sz="9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cs:seriesAxis>
  <cs:seriesLine>
    <cs:lnRef idx="0"/>
    <cs:fillRef idx="0"/>
    <cs:effectRef idx="0"/>
    <cs:fontRef idx="minor">
      <a:schemeClr val="tx2"/>
    </cs:fontRef>
    <cs:spPr>
      <a:ln w="9525" cap="flat">
        <a:solidFill>
          <a:srgbClr val="D9D9D9"/>
        </a:solidFill>
        <a:round/>
      </a:ln>
    </cs:spPr>
  </cs:seriesLine>
  <cs:title>
    <cs:lnRef idx="0"/>
    <cs:fillRef idx="0"/>
    <cs:effectRef idx="0"/>
    <cs:fontRef idx="minor">
      <a:schemeClr val="tx2"/>
    </cs:fontRef>
    <cs:defRPr sz="1600" b="1"/>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413">
  <cs:axisTitle>
    <cs:lnRef idx="0"/>
    <cs:fillRef idx="0"/>
    <cs:effectRef idx="0"/>
    <cs:fontRef idx="minor">
      <a:schemeClr val="tx2"/>
    </cs:fontRef>
    <cs:spPr>
      <a:solidFill>
        <a:schemeClr val="bg1">
          <a:lumMod val="65000"/>
        </a:schemeClr>
      </a:solidFill>
      <a:ln>
        <a:solidFill>
          <a:schemeClr val="bg1"/>
        </a:solidFill>
      </a:ln>
    </cs:spPr>
    <cs:defRPr sz="9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cs:chartArea>
  <cs:dataLabel>
    <cs:lnRef idx="0"/>
    <cs:fillRef idx="0"/>
    <cs:effectRef idx="0"/>
    <cs:fontRef idx="minor">
      <a:schemeClr val="lt1"/>
    </cs:fontRef>
    <cs:defRPr sz="9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2"/>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bg1"/>
        </a:solidFill>
      </a:ln>
    </cs:spPr>
  </cs:dataPoint>
  <cs:dataPoint3D>
    <cs:lnRef idx="0"/>
    <cs:fillRef idx="0">
      <cs:styleClr val="auto"/>
    </cs:fillRef>
    <cs:effectRef idx="0"/>
    <cs:fontRef idx="minor">
      <a:schemeClr val="tx2"/>
    </cs:fontRef>
    <cs:spPr>
      <a:solidFill>
        <a:schemeClr val="phClr"/>
      </a:solidFill>
    </cs:spPr>
  </cs:dataPoint3D>
  <cs:dataPointLine>
    <cs:lnRef idx="0">
      <cs:styleClr val="auto"/>
    </cs:lnRef>
    <cs:fillRef idx="0"/>
    <cs:effectRef idx="0"/>
    <cs:fontRef idx="minor">
      <a:schemeClr val="tx2"/>
    </cs:fontRef>
    <cs:spPr>
      <a:ln w="28575" cap="rnd">
        <a:solidFill>
          <a:schemeClr val="phClr"/>
        </a:solidFill>
        <a:round/>
      </a:ln>
    </cs:spPr>
  </cs:dataPointLine>
  <cs:dataPointMarker>
    <cs:lnRef idx="0"/>
    <cs:fillRef idx="0">
      <cs:styleClr val="auto"/>
    </cs:fillRef>
    <cs:effectRef idx="0"/>
    <cs:fontRef idx="minor">
      <a:schemeClr val="tx2"/>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2"/>
    </cs:fontRef>
    <cs:spPr>
      <a:ln w="2857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15000"/>
            <a:lumOff val="85000"/>
            <a:lumOff val="10000"/>
          </a:schemeClr>
        </a:solidFill>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2"/>
    </cs:fontRef>
    <cs:defRPr sz="9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cs:seriesAxis>
  <cs:seriesLine>
    <cs:lnRef idx="0"/>
    <cs:fillRef idx="0"/>
    <cs:effectRef idx="0"/>
    <cs:fontRef idx="minor">
      <a:schemeClr val="tx2"/>
    </cs:fontRef>
    <cs:spPr>
      <a:ln w="9525" cap="flat">
        <a:solidFill>
          <a:srgbClr val="D9D9D9"/>
        </a:solidFill>
        <a:round/>
      </a:ln>
    </cs:spPr>
  </cs:seriesLine>
  <cs:title>
    <cs:lnRef idx="0"/>
    <cs:fillRef idx="0"/>
    <cs:effectRef idx="0"/>
    <cs:fontRef idx="minor">
      <a:schemeClr val="tx2"/>
    </cs:fontRef>
    <cs:defRPr sz="1600" b="1"/>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413">
  <cs:axisTitle>
    <cs:lnRef idx="0"/>
    <cs:fillRef idx="0"/>
    <cs:effectRef idx="0"/>
    <cs:fontRef idx="minor">
      <a:schemeClr val="tx2"/>
    </cs:fontRef>
    <cs:spPr>
      <a:solidFill>
        <a:schemeClr val="bg1">
          <a:lumMod val="65000"/>
        </a:schemeClr>
      </a:solidFill>
      <a:ln>
        <a:solidFill>
          <a:schemeClr val="bg1"/>
        </a:solidFill>
      </a:ln>
    </cs:spPr>
    <cs:defRPr sz="9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cs:chartArea>
  <cs:dataLabel>
    <cs:lnRef idx="0"/>
    <cs:fillRef idx="0"/>
    <cs:effectRef idx="0"/>
    <cs:fontRef idx="minor">
      <a:schemeClr val="lt1"/>
    </cs:fontRef>
    <cs:defRPr sz="9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2"/>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bg1"/>
        </a:solidFill>
      </a:ln>
    </cs:spPr>
  </cs:dataPoint>
  <cs:dataPoint3D>
    <cs:lnRef idx="0"/>
    <cs:fillRef idx="0">
      <cs:styleClr val="auto"/>
    </cs:fillRef>
    <cs:effectRef idx="0"/>
    <cs:fontRef idx="minor">
      <a:schemeClr val="tx2"/>
    </cs:fontRef>
    <cs:spPr>
      <a:solidFill>
        <a:schemeClr val="phClr"/>
      </a:solidFill>
    </cs:spPr>
  </cs:dataPoint3D>
  <cs:dataPointLine>
    <cs:lnRef idx="0">
      <cs:styleClr val="auto"/>
    </cs:lnRef>
    <cs:fillRef idx="0"/>
    <cs:effectRef idx="0"/>
    <cs:fontRef idx="minor">
      <a:schemeClr val="tx2"/>
    </cs:fontRef>
    <cs:spPr>
      <a:ln w="28575" cap="rnd">
        <a:solidFill>
          <a:schemeClr val="phClr"/>
        </a:solidFill>
        <a:round/>
      </a:ln>
    </cs:spPr>
  </cs:dataPointLine>
  <cs:dataPointMarker>
    <cs:lnRef idx="0"/>
    <cs:fillRef idx="0">
      <cs:styleClr val="auto"/>
    </cs:fillRef>
    <cs:effectRef idx="0"/>
    <cs:fontRef idx="minor">
      <a:schemeClr val="tx2"/>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2"/>
    </cs:fontRef>
    <cs:spPr>
      <a:ln w="2857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15000"/>
            <a:lumOff val="85000"/>
            <a:lumOff val="10000"/>
          </a:schemeClr>
        </a:solidFill>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2"/>
    </cs:fontRef>
    <cs:defRPr sz="9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cs:seriesAxis>
  <cs:seriesLine>
    <cs:lnRef idx="0"/>
    <cs:fillRef idx="0"/>
    <cs:effectRef idx="0"/>
    <cs:fontRef idx="minor">
      <a:schemeClr val="tx2"/>
    </cs:fontRef>
    <cs:spPr>
      <a:ln w="9525" cap="flat">
        <a:solidFill>
          <a:srgbClr val="D9D9D9"/>
        </a:solidFill>
        <a:round/>
      </a:ln>
    </cs:spPr>
  </cs:seriesLine>
  <cs:title>
    <cs:lnRef idx="0"/>
    <cs:fillRef idx="0"/>
    <cs:effectRef idx="0"/>
    <cs:fontRef idx="minor">
      <a:schemeClr val="tx2"/>
    </cs:fontRef>
    <cs:defRPr sz="1600" b="1"/>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a:extLst>
              <a:ext uri="{FF2B5EF4-FFF2-40B4-BE49-F238E27FC236}">
                <a16:creationId xmlns:a16="http://schemas.microsoft.com/office/drawing/2014/main" id="{0DD13716-2077-48E9-B64D-FEA75277B2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a:extLst>
              <a:ext uri="{FF2B5EF4-FFF2-40B4-BE49-F238E27FC236}">
                <a16:creationId xmlns:a16="http://schemas.microsoft.com/office/drawing/2014/main" id="{52B25F00-B3F1-4AFF-9728-6F1843BB68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034D80-36E6-45F7-A481-7F6A35ED728A}" type="datetimeFigureOut">
              <a:rPr lang="hu-HU" smtClean="0"/>
              <a:pPr/>
              <a:t>2026. 04. 15.</a:t>
            </a:fld>
            <a:endParaRPr lang="hu-HU"/>
          </a:p>
        </p:txBody>
      </p:sp>
      <p:sp>
        <p:nvSpPr>
          <p:cNvPr id="4" name="Élőláb helye 3">
            <a:extLst>
              <a:ext uri="{FF2B5EF4-FFF2-40B4-BE49-F238E27FC236}">
                <a16:creationId xmlns:a16="http://schemas.microsoft.com/office/drawing/2014/main" id="{7CED008E-0749-4DCC-A207-11B6194265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a:extLst>
              <a:ext uri="{FF2B5EF4-FFF2-40B4-BE49-F238E27FC236}">
                <a16:creationId xmlns:a16="http://schemas.microsoft.com/office/drawing/2014/main" id="{3B7760F2-3DD1-4E9B-B0A6-317C44B139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9C62DA-45CF-4B86-B0C8-EA96A08B21CA}" type="slidenum">
              <a:rPr lang="hu-HU" smtClean="0"/>
              <a:pPr/>
              <a:t>‹#›</a:t>
            </a:fld>
            <a:endParaRPr lang="hu-HU"/>
          </a:p>
        </p:txBody>
      </p:sp>
    </p:spTree>
    <p:extLst>
      <p:ext uri="{BB962C8B-B14F-4D97-AF65-F5344CB8AC3E}">
        <p14:creationId xmlns:p14="http://schemas.microsoft.com/office/powerpoint/2010/main" val="1441170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D4FDA-D9A3-4813-8A89-88D835C6D584}" type="datetimeFigureOut">
              <a:rPr lang="hu-HU" smtClean="0"/>
              <a:pPr/>
              <a:t>2026. 04. 15.</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A3A1B-53C0-4638-87F7-777CA5BD6CD5}" type="slidenum">
              <a:rPr lang="hu-HU" smtClean="0"/>
              <a:pPr/>
              <a:t>‹#›</a:t>
            </a:fld>
            <a:endParaRPr lang="hu-HU"/>
          </a:p>
        </p:txBody>
      </p:sp>
    </p:spTree>
    <p:extLst>
      <p:ext uri="{BB962C8B-B14F-4D97-AF65-F5344CB8AC3E}">
        <p14:creationId xmlns:p14="http://schemas.microsoft.com/office/powerpoint/2010/main" val="143045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2" name="Kép helye 21">
            <a:extLst>
              <a:ext uri="{FF2B5EF4-FFF2-40B4-BE49-F238E27FC236}">
                <a16:creationId xmlns:a16="http://schemas.microsoft.com/office/drawing/2014/main" id="{143565DE-D23B-4935-B669-2F1E299EEB29}"/>
              </a:ext>
            </a:extLst>
          </p:cNvPr>
          <p:cNvSpPr>
            <a:spLocks noGrp="1"/>
          </p:cNvSpPr>
          <p:nvPr>
            <p:ph type="pic" sz="quarter" idx="14" hasCustomPrompt="1"/>
          </p:nvPr>
        </p:nvSpPr>
        <p:spPr>
          <a:xfrm>
            <a:off x="7058025" y="1076325"/>
            <a:ext cx="1686805" cy="145399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txBody>
          <a:bodyPr wrap="square">
            <a:noAutofit/>
          </a:bodyPr>
          <a:lstStyle>
            <a:lvl1pPr marL="0" indent="0" algn="ctr">
              <a:buNone/>
              <a:defRPr>
                <a:solidFill>
                  <a:schemeClr val="bg1">
                    <a:lumMod val="50000"/>
                  </a:schemeClr>
                </a:solidFill>
              </a:defRPr>
            </a:lvl1pPr>
          </a:lstStyle>
          <a:p>
            <a:r>
              <a:rPr lang="hu-HU"/>
              <a:t>FLAG</a:t>
            </a:r>
          </a:p>
        </p:txBody>
      </p:sp>
      <p:sp>
        <p:nvSpPr>
          <p:cNvPr id="100" name="Kép helye 99">
            <a:extLst>
              <a:ext uri="{FF2B5EF4-FFF2-40B4-BE49-F238E27FC236}">
                <a16:creationId xmlns:a16="http://schemas.microsoft.com/office/drawing/2014/main" id="{06A55735-440D-4640-B143-EE2D251625E0}"/>
              </a:ext>
            </a:extLst>
          </p:cNvPr>
          <p:cNvSpPr>
            <a:spLocks noGrp="1"/>
          </p:cNvSpPr>
          <p:nvPr>
            <p:ph type="pic" sz="quarter" idx="10" hasCustomPrompt="1"/>
          </p:nvPr>
        </p:nvSpPr>
        <p:spPr>
          <a:xfrm>
            <a:off x="6756400" y="-28575"/>
            <a:ext cx="5448299" cy="6886575"/>
          </a:xfrm>
          <a:custGeom>
            <a:avLst/>
            <a:gdLst>
              <a:gd name="connsiteX0" fmla="*/ 2467632 w 5448299"/>
              <a:gd name="connsiteY0" fmla="*/ 6182057 h 6886575"/>
              <a:gd name="connsiteX1" fmla="*/ 3818868 w 5448299"/>
              <a:gd name="connsiteY1" fmla="*/ 6182057 h 6886575"/>
              <a:gd name="connsiteX2" fmla="*/ 4171127 w 5448299"/>
              <a:gd name="connsiteY2" fmla="*/ 6886575 h 6886575"/>
              <a:gd name="connsiteX3" fmla="*/ 2115373 w 5448299"/>
              <a:gd name="connsiteY3" fmla="*/ 6886575 h 6886575"/>
              <a:gd name="connsiteX4" fmla="*/ 4423432 w 5448299"/>
              <a:gd name="connsiteY4" fmla="*/ 5107593 h 6886575"/>
              <a:gd name="connsiteX5" fmla="*/ 5448299 w 5448299"/>
              <a:gd name="connsiteY5" fmla="*/ 5107593 h 6886575"/>
              <a:gd name="connsiteX6" fmla="*/ 5448299 w 5448299"/>
              <a:gd name="connsiteY6" fmla="*/ 6886575 h 6886575"/>
              <a:gd name="connsiteX7" fmla="*/ 4289259 w 5448299"/>
              <a:gd name="connsiteY7" fmla="*/ 6886575 h 6886575"/>
              <a:gd name="connsiteX8" fmla="*/ 3911600 w 5448299"/>
              <a:gd name="connsiteY8" fmla="*/ 6131257 h 6886575"/>
              <a:gd name="connsiteX9" fmla="*/ 511832 w 5448299"/>
              <a:gd name="connsiteY9" fmla="*/ 5107593 h 6886575"/>
              <a:gd name="connsiteX10" fmla="*/ 1863068 w 5448299"/>
              <a:gd name="connsiteY10" fmla="*/ 5107593 h 6886575"/>
              <a:gd name="connsiteX11" fmla="*/ 2374900 w 5448299"/>
              <a:gd name="connsiteY11" fmla="*/ 6131257 h 6886575"/>
              <a:gd name="connsiteX12" fmla="*/ 1997241 w 5448299"/>
              <a:gd name="connsiteY12" fmla="*/ 6886575 h 6886575"/>
              <a:gd name="connsiteX13" fmla="*/ 377660 w 5448299"/>
              <a:gd name="connsiteY13" fmla="*/ 6886575 h 6886575"/>
              <a:gd name="connsiteX14" fmla="*/ 0 w 5448299"/>
              <a:gd name="connsiteY14" fmla="*/ 6131257 h 6886575"/>
              <a:gd name="connsiteX15" fmla="*/ 2467632 w 5448299"/>
              <a:gd name="connsiteY15" fmla="*/ 4033128 h 6886575"/>
              <a:gd name="connsiteX16" fmla="*/ 3818868 w 5448299"/>
              <a:gd name="connsiteY16" fmla="*/ 4033128 h 6886575"/>
              <a:gd name="connsiteX17" fmla="*/ 4330700 w 5448299"/>
              <a:gd name="connsiteY17" fmla="*/ 5056792 h 6886575"/>
              <a:gd name="connsiteX18" fmla="*/ 3818868 w 5448299"/>
              <a:gd name="connsiteY18" fmla="*/ 6080456 h 6886575"/>
              <a:gd name="connsiteX19" fmla="*/ 2467632 w 5448299"/>
              <a:gd name="connsiteY19" fmla="*/ 6080456 h 6886575"/>
              <a:gd name="connsiteX20" fmla="*/ 1955800 w 5448299"/>
              <a:gd name="connsiteY20" fmla="*/ 5056792 h 6886575"/>
              <a:gd name="connsiteX21" fmla="*/ 4423432 w 5448299"/>
              <a:gd name="connsiteY21" fmla="*/ 2958664 h 6886575"/>
              <a:gd name="connsiteX22" fmla="*/ 5448299 w 5448299"/>
              <a:gd name="connsiteY22" fmla="*/ 2958664 h 6886575"/>
              <a:gd name="connsiteX23" fmla="*/ 5448299 w 5448299"/>
              <a:gd name="connsiteY23" fmla="*/ 5005992 h 6886575"/>
              <a:gd name="connsiteX24" fmla="*/ 4423432 w 5448299"/>
              <a:gd name="connsiteY24" fmla="*/ 5005992 h 6886575"/>
              <a:gd name="connsiteX25" fmla="*/ 3911600 w 5448299"/>
              <a:gd name="connsiteY25" fmla="*/ 3982328 h 6886575"/>
              <a:gd name="connsiteX26" fmla="*/ 511832 w 5448299"/>
              <a:gd name="connsiteY26" fmla="*/ 2958664 h 6886575"/>
              <a:gd name="connsiteX27" fmla="*/ 1863068 w 5448299"/>
              <a:gd name="connsiteY27" fmla="*/ 2958664 h 6886575"/>
              <a:gd name="connsiteX28" fmla="*/ 2374900 w 5448299"/>
              <a:gd name="connsiteY28" fmla="*/ 3982328 h 6886575"/>
              <a:gd name="connsiteX29" fmla="*/ 1863068 w 5448299"/>
              <a:gd name="connsiteY29" fmla="*/ 5005992 h 6886575"/>
              <a:gd name="connsiteX30" fmla="*/ 511832 w 5448299"/>
              <a:gd name="connsiteY30" fmla="*/ 5005992 h 6886575"/>
              <a:gd name="connsiteX31" fmla="*/ 0 w 5448299"/>
              <a:gd name="connsiteY31" fmla="*/ 3982328 h 6886575"/>
              <a:gd name="connsiteX32" fmla="*/ 2467632 w 5448299"/>
              <a:gd name="connsiteY32" fmla="*/ 1884200 h 6886575"/>
              <a:gd name="connsiteX33" fmla="*/ 3818868 w 5448299"/>
              <a:gd name="connsiteY33" fmla="*/ 1884200 h 6886575"/>
              <a:gd name="connsiteX34" fmla="*/ 4330700 w 5448299"/>
              <a:gd name="connsiteY34" fmla="*/ 2907864 h 6886575"/>
              <a:gd name="connsiteX35" fmla="*/ 3818868 w 5448299"/>
              <a:gd name="connsiteY35" fmla="*/ 3931528 h 6886575"/>
              <a:gd name="connsiteX36" fmla="*/ 2467632 w 5448299"/>
              <a:gd name="connsiteY36" fmla="*/ 3931528 h 6886575"/>
              <a:gd name="connsiteX37" fmla="*/ 1955800 w 5448299"/>
              <a:gd name="connsiteY37" fmla="*/ 2907864 h 6886575"/>
              <a:gd name="connsiteX38" fmla="*/ 4423432 w 5448299"/>
              <a:gd name="connsiteY38" fmla="*/ 809736 h 6886575"/>
              <a:gd name="connsiteX39" fmla="*/ 5448299 w 5448299"/>
              <a:gd name="connsiteY39" fmla="*/ 809736 h 6886575"/>
              <a:gd name="connsiteX40" fmla="*/ 5448299 w 5448299"/>
              <a:gd name="connsiteY40" fmla="*/ 2857064 h 6886575"/>
              <a:gd name="connsiteX41" fmla="*/ 4423432 w 5448299"/>
              <a:gd name="connsiteY41" fmla="*/ 2857064 h 6886575"/>
              <a:gd name="connsiteX42" fmla="*/ 3911600 w 5448299"/>
              <a:gd name="connsiteY42" fmla="*/ 1833400 h 6886575"/>
              <a:gd name="connsiteX43" fmla="*/ 4069364 w 5448299"/>
              <a:gd name="connsiteY43" fmla="*/ 0 h 6886575"/>
              <a:gd name="connsiteX44" fmla="*/ 5448299 w 5448299"/>
              <a:gd name="connsiteY44" fmla="*/ 0 h 6886575"/>
              <a:gd name="connsiteX45" fmla="*/ 5448299 w 5448299"/>
              <a:gd name="connsiteY45" fmla="*/ 708136 h 6886575"/>
              <a:gd name="connsiteX46" fmla="*/ 4423432 w 5448299"/>
              <a:gd name="connsiteY46" fmla="*/ 708136 h 6886575"/>
              <a:gd name="connsiteX47" fmla="*/ 2335268 w 5448299"/>
              <a:gd name="connsiteY47" fmla="*/ 0 h 6886575"/>
              <a:gd name="connsiteX48" fmla="*/ 3951232 w 5448299"/>
              <a:gd name="connsiteY48" fmla="*/ 0 h 6886575"/>
              <a:gd name="connsiteX49" fmla="*/ 4330700 w 5448299"/>
              <a:gd name="connsiteY49" fmla="*/ 758936 h 6886575"/>
              <a:gd name="connsiteX50" fmla="*/ 3818868 w 5448299"/>
              <a:gd name="connsiteY50" fmla="*/ 1782600 h 6886575"/>
              <a:gd name="connsiteX51" fmla="*/ 2467632 w 5448299"/>
              <a:gd name="connsiteY51" fmla="*/ 1782600 h 6886575"/>
              <a:gd name="connsiteX52" fmla="*/ 1955800 w 5448299"/>
              <a:gd name="connsiteY52" fmla="*/ 758936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48299" h="6886575">
                <a:moveTo>
                  <a:pt x="2467632" y="6182057"/>
                </a:moveTo>
                <a:lnTo>
                  <a:pt x="3818868" y="6182057"/>
                </a:lnTo>
                <a:lnTo>
                  <a:pt x="4171127" y="6886575"/>
                </a:lnTo>
                <a:lnTo>
                  <a:pt x="2115373" y="6886575"/>
                </a:lnTo>
                <a:close/>
                <a:moveTo>
                  <a:pt x="4423432" y="5107593"/>
                </a:moveTo>
                <a:lnTo>
                  <a:pt x="5448299" y="5107593"/>
                </a:lnTo>
                <a:lnTo>
                  <a:pt x="5448299" y="6886575"/>
                </a:lnTo>
                <a:lnTo>
                  <a:pt x="4289259" y="6886575"/>
                </a:lnTo>
                <a:lnTo>
                  <a:pt x="3911600" y="6131257"/>
                </a:lnTo>
                <a:close/>
                <a:moveTo>
                  <a:pt x="511832" y="5107593"/>
                </a:moveTo>
                <a:lnTo>
                  <a:pt x="1863068" y="5107593"/>
                </a:lnTo>
                <a:lnTo>
                  <a:pt x="2374900" y="6131257"/>
                </a:lnTo>
                <a:lnTo>
                  <a:pt x="1997241" y="6886575"/>
                </a:lnTo>
                <a:lnTo>
                  <a:pt x="377660" y="6886575"/>
                </a:lnTo>
                <a:lnTo>
                  <a:pt x="0" y="6131257"/>
                </a:lnTo>
                <a:close/>
                <a:moveTo>
                  <a:pt x="2467632" y="4033128"/>
                </a:moveTo>
                <a:lnTo>
                  <a:pt x="3818868" y="4033128"/>
                </a:lnTo>
                <a:lnTo>
                  <a:pt x="4330700" y="5056792"/>
                </a:lnTo>
                <a:lnTo>
                  <a:pt x="3818868" y="6080456"/>
                </a:lnTo>
                <a:lnTo>
                  <a:pt x="2467632" y="6080456"/>
                </a:lnTo>
                <a:lnTo>
                  <a:pt x="1955800" y="5056792"/>
                </a:lnTo>
                <a:close/>
                <a:moveTo>
                  <a:pt x="4423432" y="2958664"/>
                </a:moveTo>
                <a:lnTo>
                  <a:pt x="5448299" y="2958664"/>
                </a:lnTo>
                <a:lnTo>
                  <a:pt x="5448299" y="5005992"/>
                </a:lnTo>
                <a:lnTo>
                  <a:pt x="4423432" y="5005992"/>
                </a:lnTo>
                <a:lnTo>
                  <a:pt x="3911600" y="3982328"/>
                </a:lnTo>
                <a:close/>
                <a:moveTo>
                  <a:pt x="511832" y="2958664"/>
                </a:moveTo>
                <a:lnTo>
                  <a:pt x="1863068" y="2958664"/>
                </a:lnTo>
                <a:lnTo>
                  <a:pt x="2374900" y="3982328"/>
                </a:lnTo>
                <a:lnTo>
                  <a:pt x="1863068" y="5005992"/>
                </a:lnTo>
                <a:lnTo>
                  <a:pt x="511832" y="5005992"/>
                </a:lnTo>
                <a:lnTo>
                  <a:pt x="0" y="3982328"/>
                </a:lnTo>
                <a:close/>
                <a:moveTo>
                  <a:pt x="2467632" y="1884200"/>
                </a:moveTo>
                <a:lnTo>
                  <a:pt x="3818868" y="1884200"/>
                </a:lnTo>
                <a:lnTo>
                  <a:pt x="4330700" y="2907864"/>
                </a:lnTo>
                <a:lnTo>
                  <a:pt x="3818868" y="3931528"/>
                </a:lnTo>
                <a:lnTo>
                  <a:pt x="2467632" y="3931528"/>
                </a:lnTo>
                <a:lnTo>
                  <a:pt x="1955800" y="2907864"/>
                </a:lnTo>
                <a:close/>
                <a:moveTo>
                  <a:pt x="4423432" y="809736"/>
                </a:moveTo>
                <a:lnTo>
                  <a:pt x="5448299" y="809736"/>
                </a:lnTo>
                <a:lnTo>
                  <a:pt x="5448299" y="2857064"/>
                </a:lnTo>
                <a:lnTo>
                  <a:pt x="4423432" y="2857064"/>
                </a:lnTo>
                <a:lnTo>
                  <a:pt x="3911600" y="1833400"/>
                </a:lnTo>
                <a:close/>
                <a:moveTo>
                  <a:pt x="4069364" y="0"/>
                </a:moveTo>
                <a:lnTo>
                  <a:pt x="5448299" y="0"/>
                </a:lnTo>
                <a:lnTo>
                  <a:pt x="5448299" y="708136"/>
                </a:lnTo>
                <a:lnTo>
                  <a:pt x="4423432" y="708136"/>
                </a:lnTo>
                <a:close/>
                <a:moveTo>
                  <a:pt x="2335268" y="0"/>
                </a:moveTo>
                <a:lnTo>
                  <a:pt x="3951232" y="0"/>
                </a:lnTo>
                <a:lnTo>
                  <a:pt x="4330700" y="758936"/>
                </a:lnTo>
                <a:lnTo>
                  <a:pt x="3818868" y="1782600"/>
                </a:lnTo>
                <a:lnTo>
                  <a:pt x="2467632" y="1782600"/>
                </a:lnTo>
                <a:lnTo>
                  <a:pt x="1955800" y="758936"/>
                </a:lnTo>
                <a:close/>
              </a:path>
            </a:pathLst>
          </a:custGeom>
        </p:spPr>
        <p:txBody>
          <a:bodyPr wrap="square">
            <a:noAutofit/>
          </a:bodyPr>
          <a:lstStyle>
            <a:lvl1pPr marL="0" indent="0" algn="ctr">
              <a:buNone/>
              <a:defRPr sz="2000" cap="all" baseline="0">
                <a:solidFill>
                  <a:schemeClr val="tx1">
                    <a:lumMod val="50000"/>
                    <a:lumOff val="50000"/>
                  </a:schemeClr>
                </a:solidFill>
              </a:defRPr>
            </a:lvl1pPr>
          </a:lstStyle>
          <a:p>
            <a:r>
              <a:rPr lang="hu-HU"/>
              <a:t>image</a:t>
            </a:r>
            <a:endParaRPr lang="hu-HU" dirty="0"/>
          </a:p>
        </p:txBody>
      </p:sp>
      <p:sp>
        <p:nvSpPr>
          <p:cNvPr id="3" name="Alcím 2">
            <a:extLst>
              <a:ext uri="{FF2B5EF4-FFF2-40B4-BE49-F238E27FC236}">
                <a16:creationId xmlns:a16="http://schemas.microsoft.com/office/drawing/2014/main" id="{59328061-3D7B-4847-9CD4-40A949CAAED4}"/>
              </a:ext>
            </a:extLst>
          </p:cNvPr>
          <p:cNvSpPr>
            <a:spLocks noGrp="1"/>
          </p:cNvSpPr>
          <p:nvPr>
            <p:ph type="subTitle" idx="1" hasCustomPrompt="1"/>
          </p:nvPr>
        </p:nvSpPr>
        <p:spPr>
          <a:xfrm>
            <a:off x="472870" y="2309653"/>
            <a:ext cx="5623130" cy="517525"/>
          </a:xfrm>
        </p:spPr>
        <p:txBody>
          <a:bodyPr/>
          <a:lstStyle>
            <a:lvl1pPr marL="0" marR="0" indent="0" algn="l" defTabSz="914400" rtl="0" eaLnBrk="1" fontAlgn="auto" latinLnBrk="0" hangingPunct="1">
              <a:lnSpc>
                <a:spcPct val="90000"/>
              </a:lnSpc>
              <a:spcBef>
                <a:spcPts val="1000"/>
              </a:spcBef>
              <a:spcAft>
                <a:spcPts val="0"/>
              </a:spcAft>
              <a:buClr>
                <a:schemeClr val="accent1"/>
              </a:buClr>
              <a:buSzTx/>
              <a:buFont typeface="Wingdings" panose="05000000000000000000" pitchFamily="2" charset="2"/>
              <a:buNone/>
              <a:tabLst/>
              <a:defRPr sz="2400" b="1" cap="all" baseline="0">
                <a:solidFill>
                  <a:srgbClr val="98C7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dirty="0" err="1"/>
              <a:t>Subtitle</a:t>
            </a:r>
            <a:endParaRPr lang="hu-HU" dirty="0"/>
          </a:p>
          <a:p>
            <a:endParaRPr lang="hu-HU" dirty="0"/>
          </a:p>
        </p:txBody>
      </p:sp>
      <p:sp>
        <p:nvSpPr>
          <p:cNvPr id="12" name="Cím 11">
            <a:extLst>
              <a:ext uri="{FF2B5EF4-FFF2-40B4-BE49-F238E27FC236}">
                <a16:creationId xmlns:a16="http://schemas.microsoft.com/office/drawing/2014/main" id="{8475C0B7-AA0E-4038-8054-1302F96EB309}"/>
              </a:ext>
            </a:extLst>
          </p:cNvPr>
          <p:cNvSpPr>
            <a:spLocks noGrp="1"/>
          </p:cNvSpPr>
          <p:nvPr>
            <p:ph type="title" hasCustomPrompt="1"/>
          </p:nvPr>
        </p:nvSpPr>
        <p:spPr>
          <a:xfrm>
            <a:off x="472870" y="387350"/>
            <a:ext cx="6283529" cy="1874933"/>
          </a:xfrm>
          <a:prstGeom prst="rect">
            <a:avLst/>
          </a:prstGeom>
        </p:spPr>
        <p:txBody>
          <a:bodyPr>
            <a:normAutofit/>
          </a:bodyPr>
          <a:lstStyle>
            <a:lvl1pPr>
              <a:defRPr sz="3600">
                <a:solidFill>
                  <a:schemeClr val="tx2"/>
                </a:solidFill>
              </a:defRPr>
            </a:lvl1pPr>
          </a:lstStyle>
          <a:p>
            <a:r>
              <a:rPr lang="hu-HU" dirty="0" err="1"/>
              <a:t>TItle</a:t>
            </a:r>
            <a:endParaRPr lang="hu-HU" dirty="0"/>
          </a:p>
        </p:txBody>
      </p:sp>
      <p:pic>
        <p:nvPicPr>
          <p:cNvPr id="104" name="Kép 103" descr="A képen óra, aláírás, rajz, tányér látható&#10;&#10;Automatikusan generált leírás">
            <a:extLst>
              <a:ext uri="{FF2B5EF4-FFF2-40B4-BE49-F238E27FC236}">
                <a16:creationId xmlns:a16="http://schemas.microsoft.com/office/drawing/2014/main" id="{2F7554CC-F87F-46E3-8B8B-EB4C252649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74" y="3728585"/>
            <a:ext cx="1562501" cy="642412"/>
          </a:xfrm>
          <a:prstGeom prst="rect">
            <a:avLst/>
          </a:prstGeom>
        </p:spPr>
      </p:pic>
      <p:pic>
        <p:nvPicPr>
          <p:cNvPr id="105" name="Kép 104" descr="A képen ülő, sötét, szoba, óra látható&#10;&#10;Automatikusan generált leírás">
            <a:extLst>
              <a:ext uri="{FF2B5EF4-FFF2-40B4-BE49-F238E27FC236}">
                <a16:creationId xmlns:a16="http://schemas.microsoft.com/office/drawing/2014/main" id="{17E8926F-E890-4861-A13A-5D9DB5EC68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5129" y="3580814"/>
            <a:ext cx="2800472" cy="716552"/>
          </a:xfrm>
          <a:prstGeom prst="rect">
            <a:avLst/>
          </a:prstGeom>
        </p:spPr>
      </p:pic>
      <p:sp>
        <p:nvSpPr>
          <p:cNvPr id="110" name="Kép helye 109">
            <a:extLst>
              <a:ext uri="{FF2B5EF4-FFF2-40B4-BE49-F238E27FC236}">
                <a16:creationId xmlns:a16="http://schemas.microsoft.com/office/drawing/2014/main" id="{3AF359D8-4505-46A3-9848-D470F6B0898A}"/>
              </a:ext>
            </a:extLst>
          </p:cNvPr>
          <p:cNvSpPr>
            <a:spLocks noGrp="1"/>
          </p:cNvSpPr>
          <p:nvPr>
            <p:ph type="pic" sz="quarter" idx="12" hasCustomPrompt="1"/>
          </p:nvPr>
        </p:nvSpPr>
        <p:spPr>
          <a:xfrm>
            <a:off x="472870" y="4639744"/>
            <a:ext cx="2562225" cy="889000"/>
          </a:xfrm>
        </p:spPr>
        <p:txBody>
          <a:bodyPr>
            <a:normAutofit/>
          </a:bodyPr>
          <a:lstStyle>
            <a:lvl1pPr marL="0" indent="0">
              <a:buNone/>
              <a:defRPr sz="2000" cap="all" baseline="0">
                <a:solidFill>
                  <a:schemeClr val="tx2">
                    <a:lumMod val="60000"/>
                    <a:lumOff val="40000"/>
                  </a:schemeClr>
                </a:solidFill>
              </a:defRPr>
            </a:lvl1pPr>
          </a:lstStyle>
          <a:p>
            <a:r>
              <a:rPr lang="hu-HU" dirty="0" err="1"/>
              <a:t>sponsor</a:t>
            </a:r>
            <a:r>
              <a:rPr lang="hu-HU" dirty="0"/>
              <a:t> </a:t>
            </a:r>
            <a:r>
              <a:rPr lang="hu-HU" dirty="0" err="1"/>
              <a:t>logo</a:t>
            </a:r>
            <a:endParaRPr lang="hu-HU" dirty="0"/>
          </a:p>
        </p:txBody>
      </p:sp>
      <p:sp>
        <p:nvSpPr>
          <p:cNvPr id="120" name="Szöveg helye 119">
            <a:extLst>
              <a:ext uri="{FF2B5EF4-FFF2-40B4-BE49-F238E27FC236}">
                <a16:creationId xmlns:a16="http://schemas.microsoft.com/office/drawing/2014/main" id="{F6DCC4A5-CD68-470E-B8AB-282740CE3667}"/>
              </a:ext>
            </a:extLst>
          </p:cNvPr>
          <p:cNvSpPr>
            <a:spLocks noGrp="1"/>
          </p:cNvSpPr>
          <p:nvPr>
            <p:ph type="body" sz="quarter" idx="13" hasCustomPrompt="1"/>
          </p:nvPr>
        </p:nvSpPr>
        <p:spPr>
          <a:xfrm>
            <a:off x="642901" y="6130697"/>
            <a:ext cx="3594100" cy="339953"/>
          </a:xfrm>
        </p:spPr>
        <p:txBody>
          <a:bodyPr>
            <a:normAutofit/>
          </a:bodyPr>
          <a:lstStyle>
            <a:lvl1pPr marL="0" indent="0">
              <a:buNone/>
              <a:defRPr sz="1600" i="1" cap="all" baseline="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hu-HU" dirty="0" err="1"/>
              <a:t>Date</a:t>
            </a:r>
            <a:endParaRPr lang="hu-HU" dirty="0"/>
          </a:p>
        </p:txBody>
      </p:sp>
      <p:cxnSp>
        <p:nvCxnSpPr>
          <p:cNvPr id="122" name="Egyenes összekötő 121">
            <a:extLst>
              <a:ext uri="{FF2B5EF4-FFF2-40B4-BE49-F238E27FC236}">
                <a16:creationId xmlns:a16="http://schemas.microsoft.com/office/drawing/2014/main" id="{EE469BCF-59E6-49B1-BD8A-1C4355490B7C}"/>
              </a:ext>
            </a:extLst>
          </p:cNvPr>
          <p:cNvCxnSpPr/>
          <p:nvPr/>
        </p:nvCxnSpPr>
        <p:spPr>
          <a:xfrm>
            <a:off x="472870" y="6083300"/>
            <a:ext cx="0" cy="77470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Kép 14" descr="A képen óra, aláírás, rajz, tányér látható&#10;&#10;Automatikusan generált leírás">
            <a:extLst>
              <a:ext uri="{FF2B5EF4-FFF2-40B4-BE49-F238E27FC236}">
                <a16:creationId xmlns:a16="http://schemas.microsoft.com/office/drawing/2014/main" id="{6EB840EE-A564-43B7-B5D0-C7DC8EC057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1574" y="3728585"/>
            <a:ext cx="1562501" cy="642412"/>
          </a:xfrm>
          <a:prstGeom prst="rect">
            <a:avLst/>
          </a:prstGeom>
        </p:spPr>
      </p:pic>
      <p:pic>
        <p:nvPicPr>
          <p:cNvPr id="16" name="Kép 15" descr="A képen ülő, sötét, szoba, óra látható&#10;&#10;Automatikusan generált leírás">
            <a:extLst>
              <a:ext uri="{FF2B5EF4-FFF2-40B4-BE49-F238E27FC236}">
                <a16:creationId xmlns:a16="http://schemas.microsoft.com/office/drawing/2014/main" id="{02D91E15-F27D-4252-920F-B1E9E22371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35129" y="3580814"/>
            <a:ext cx="2800472" cy="716552"/>
          </a:xfrm>
          <a:prstGeom prst="rect">
            <a:avLst/>
          </a:prstGeom>
        </p:spPr>
      </p:pic>
      <p:cxnSp>
        <p:nvCxnSpPr>
          <p:cNvPr id="21" name="Egyenes összekötő 20">
            <a:extLst>
              <a:ext uri="{FF2B5EF4-FFF2-40B4-BE49-F238E27FC236}">
                <a16:creationId xmlns:a16="http://schemas.microsoft.com/office/drawing/2014/main" id="{102E8E07-6437-4C8B-B108-2AAA3ABF1791}"/>
              </a:ext>
            </a:extLst>
          </p:cNvPr>
          <p:cNvCxnSpPr>
            <a:cxnSpLocks/>
          </p:cNvCxnSpPr>
          <p:nvPr userDrawn="1"/>
        </p:nvCxnSpPr>
        <p:spPr>
          <a:xfrm>
            <a:off x="472870" y="6130697"/>
            <a:ext cx="0" cy="727303"/>
          </a:xfrm>
          <a:prstGeom prst="line">
            <a:avLst/>
          </a:prstGeom>
        </p:spPr>
        <p:style>
          <a:lnRef idx="1">
            <a:schemeClr val="accent1"/>
          </a:lnRef>
          <a:fillRef idx="0">
            <a:schemeClr val="accent1"/>
          </a:fillRef>
          <a:effectRef idx="0">
            <a:schemeClr val="accent1"/>
          </a:effectRef>
          <a:fontRef idx="minor">
            <a:schemeClr val="tx1"/>
          </a:fontRef>
        </p:style>
      </p:cxnSp>
      <p:grpSp>
        <p:nvGrpSpPr>
          <p:cNvPr id="14" name="Csoportba foglalás 13">
            <a:extLst>
              <a:ext uri="{FF2B5EF4-FFF2-40B4-BE49-F238E27FC236}">
                <a16:creationId xmlns:a16="http://schemas.microsoft.com/office/drawing/2014/main" id="{696D72D5-06A0-4651-A080-4F3562B28ADB}"/>
              </a:ext>
            </a:extLst>
          </p:cNvPr>
          <p:cNvGrpSpPr/>
          <p:nvPr userDrawn="1"/>
        </p:nvGrpSpPr>
        <p:grpSpPr>
          <a:xfrm>
            <a:off x="0" y="2910794"/>
            <a:ext cx="6753482" cy="127890"/>
            <a:chOff x="-4636380" y="1104050"/>
            <a:chExt cx="6753482" cy="127890"/>
          </a:xfrm>
        </p:grpSpPr>
        <p:sp>
          <p:nvSpPr>
            <p:cNvPr id="17" name="Téglalap 16">
              <a:extLst>
                <a:ext uri="{FF2B5EF4-FFF2-40B4-BE49-F238E27FC236}">
                  <a16:creationId xmlns:a16="http://schemas.microsoft.com/office/drawing/2014/main" id="{F9995171-7E80-4539-A048-77FFF637E935}"/>
                </a:ext>
              </a:extLst>
            </p:cNvPr>
            <p:cNvSpPr/>
            <p:nvPr userDrawn="1"/>
          </p:nvSpPr>
          <p:spPr>
            <a:xfrm>
              <a:off x="-4636380" y="1145136"/>
              <a:ext cx="6644643"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Ellipszis 17">
              <a:extLst>
                <a:ext uri="{FF2B5EF4-FFF2-40B4-BE49-F238E27FC236}">
                  <a16:creationId xmlns:a16="http://schemas.microsoft.com/office/drawing/2014/main" id="{D26D4F53-CAD8-4F6F-9C53-F2770D940AF5}"/>
                </a:ext>
              </a:extLst>
            </p:cNvPr>
            <p:cNvSpPr/>
            <p:nvPr userDrawn="1"/>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Tree>
    <p:extLst>
      <p:ext uri="{BB962C8B-B14F-4D97-AF65-F5344CB8AC3E}">
        <p14:creationId xmlns:p14="http://schemas.microsoft.com/office/powerpoint/2010/main" val="2428267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Dia számának helye 5">
            <a:extLst>
              <a:ext uri="{FF2B5EF4-FFF2-40B4-BE49-F238E27FC236}">
                <a16:creationId xmlns:a16="http://schemas.microsoft.com/office/drawing/2014/main" id="{E91FFE36-32D3-4535-A4E3-0A2853F20C3D}"/>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sp>
        <p:nvSpPr>
          <p:cNvPr id="7" name="Tartalom helye 2">
            <a:extLst>
              <a:ext uri="{FF2B5EF4-FFF2-40B4-BE49-F238E27FC236}">
                <a16:creationId xmlns:a16="http://schemas.microsoft.com/office/drawing/2014/main" id="{CB1348F3-3A69-4958-B226-40C21E791D93}"/>
              </a:ext>
            </a:extLst>
          </p:cNvPr>
          <p:cNvSpPr>
            <a:spLocks noGrp="1"/>
          </p:cNvSpPr>
          <p:nvPr>
            <p:ph idx="1" hasCustomPrompt="1"/>
          </p:nvPr>
        </p:nvSpPr>
        <p:spPr>
          <a:xfrm>
            <a:off x="472869" y="1695450"/>
            <a:ext cx="11185729" cy="43148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8" name="Cím 1">
            <a:extLst>
              <a:ext uri="{FF2B5EF4-FFF2-40B4-BE49-F238E27FC236}">
                <a16:creationId xmlns:a16="http://schemas.microsoft.com/office/drawing/2014/main" id="{69E89971-C74A-4F98-BD2D-59D517BA1A80}"/>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cxnSp>
        <p:nvCxnSpPr>
          <p:cNvPr id="12" name="Egyenes összekötő 11">
            <a:extLst>
              <a:ext uri="{FF2B5EF4-FFF2-40B4-BE49-F238E27FC236}">
                <a16:creationId xmlns:a16="http://schemas.microsoft.com/office/drawing/2014/main" id="{936CCAF4-E81C-4DC7-85EB-36A54BE7D2DA}"/>
              </a:ext>
            </a:extLst>
          </p:cNvPr>
          <p:cNvCxnSpPr>
            <a:cxnSpLocks/>
          </p:cNvCxnSpPr>
          <p:nvPr/>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Egyenes összekötő 15">
            <a:extLst>
              <a:ext uri="{FF2B5EF4-FFF2-40B4-BE49-F238E27FC236}">
                <a16:creationId xmlns:a16="http://schemas.microsoft.com/office/drawing/2014/main" id="{B1F1E95B-8E27-4514-B2C3-7C60D67AA9E6}"/>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Egyenes összekötő 16">
            <a:extLst>
              <a:ext uri="{FF2B5EF4-FFF2-40B4-BE49-F238E27FC236}">
                <a16:creationId xmlns:a16="http://schemas.microsoft.com/office/drawing/2014/main" id="{FA082C4E-39A5-4CC7-8E1C-741368C897F6}"/>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Szöveg helye 2">
            <a:extLst>
              <a:ext uri="{FF2B5EF4-FFF2-40B4-BE49-F238E27FC236}">
                <a16:creationId xmlns:a16="http://schemas.microsoft.com/office/drawing/2014/main" id="{7E6A4390-1569-4AD4-9191-D02E52764655}"/>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sp>
        <p:nvSpPr>
          <p:cNvPr id="23" name="Text Placeholder 22">
            <a:extLst>
              <a:ext uri="{FF2B5EF4-FFF2-40B4-BE49-F238E27FC236}">
                <a16:creationId xmlns:a16="http://schemas.microsoft.com/office/drawing/2014/main" id="{732AB150-2EB9-4F75-BF5F-D1FD270DB879}"/>
              </a:ext>
            </a:extLst>
          </p:cNvPr>
          <p:cNvSpPr>
            <a:spLocks noGrp="1"/>
          </p:cNvSpPr>
          <p:nvPr>
            <p:ph type="body" sz="quarter" idx="14"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18" name="Kép 17" descr="A képen tányér, ülő, aláírás, óra látható&#10;&#10;Automatikusan generált leírás">
            <a:extLst>
              <a:ext uri="{FF2B5EF4-FFF2-40B4-BE49-F238E27FC236}">
                <a16:creationId xmlns:a16="http://schemas.microsoft.com/office/drawing/2014/main" id="{1FD82A2F-171B-4A50-8250-451AE25272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0" name="Kép 19" descr="A képen sötét, ülő, óra, aláírás látható&#10;&#10;Automatikusan generált leírás">
            <a:extLst>
              <a:ext uri="{FF2B5EF4-FFF2-40B4-BE49-F238E27FC236}">
                <a16:creationId xmlns:a16="http://schemas.microsoft.com/office/drawing/2014/main" id="{8072DA0C-C8BB-4427-A5A4-78BC65AE297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Tree>
    <p:extLst>
      <p:ext uri="{BB962C8B-B14F-4D97-AF65-F5344CB8AC3E}">
        <p14:creationId xmlns:p14="http://schemas.microsoft.com/office/powerpoint/2010/main" val="11489298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artalom helye 2">
            <a:extLst>
              <a:ext uri="{FF2B5EF4-FFF2-40B4-BE49-F238E27FC236}">
                <a16:creationId xmlns:a16="http://schemas.microsoft.com/office/drawing/2014/main" id="{CB1348F3-3A69-4958-B226-40C21E791D93}"/>
              </a:ext>
            </a:extLst>
          </p:cNvPr>
          <p:cNvSpPr>
            <a:spLocks noGrp="1"/>
          </p:cNvSpPr>
          <p:nvPr>
            <p:ph idx="1" hasCustomPrompt="1"/>
          </p:nvPr>
        </p:nvSpPr>
        <p:spPr>
          <a:xfrm>
            <a:off x="472870" y="2508249"/>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a:t>First level</a:t>
            </a:r>
          </a:p>
          <a:p>
            <a:pPr lvl="1"/>
            <a:r>
              <a:rPr lang="hu-HU" dirty="0"/>
              <a:t>Second level</a:t>
            </a:r>
          </a:p>
          <a:p>
            <a:pPr lvl="2"/>
            <a:r>
              <a:rPr lang="hu-HU" dirty="0"/>
              <a:t>Third level</a:t>
            </a:r>
          </a:p>
          <a:p>
            <a:pPr lvl="3"/>
            <a:r>
              <a:rPr lang="hu-HU" dirty="0"/>
              <a:t>Fourth level</a:t>
            </a:r>
          </a:p>
          <a:p>
            <a:pPr lvl="4"/>
            <a:r>
              <a:rPr lang="hu-HU" dirty="0"/>
              <a:t>Fifth level</a:t>
            </a:r>
          </a:p>
        </p:txBody>
      </p:sp>
      <p:sp>
        <p:nvSpPr>
          <p:cNvPr id="15" name="Tartalom helye 2">
            <a:extLst>
              <a:ext uri="{FF2B5EF4-FFF2-40B4-BE49-F238E27FC236}">
                <a16:creationId xmlns:a16="http://schemas.microsoft.com/office/drawing/2014/main" id="{4A263C11-5AE3-4433-BB2B-DCDE7E7A80F9}"/>
              </a:ext>
            </a:extLst>
          </p:cNvPr>
          <p:cNvSpPr>
            <a:spLocks noGrp="1"/>
          </p:cNvSpPr>
          <p:nvPr>
            <p:ph idx="13" hasCustomPrompt="1"/>
          </p:nvPr>
        </p:nvSpPr>
        <p:spPr>
          <a:xfrm>
            <a:off x="6223000" y="2508248"/>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3" name="Szöveg helye 2">
            <a:extLst>
              <a:ext uri="{FF2B5EF4-FFF2-40B4-BE49-F238E27FC236}">
                <a16:creationId xmlns:a16="http://schemas.microsoft.com/office/drawing/2014/main" id="{DA158B32-8C10-4752-BF57-C4AFE929143B}"/>
              </a:ext>
            </a:extLst>
          </p:cNvPr>
          <p:cNvSpPr>
            <a:spLocks noGrp="1"/>
          </p:cNvSpPr>
          <p:nvPr>
            <p:ph type="body" sz="quarter" idx="14" hasCustomPrompt="1"/>
          </p:nvPr>
        </p:nvSpPr>
        <p:spPr>
          <a:xfrm>
            <a:off x="473075" y="1498600"/>
            <a:ext cx="5435395" cy="677343"/>
          </a:xfrm>
        </p:spPr>
        <p:txBody>
          <a:bodyPr>
            <a:normAutofit/>
          </a:bodyPr>
          <a:lstStyle>
            <a:lvl1pPr marL="0" indent="0">
              <a:buNone/>
              <a:defRPr sz="1600" b="1" cap="all" baseline="0">
                <a:solidFill>
                  <a:schemeClr val="bg2">
                    <a:lumMod val="50000"/>
                  </a:schemeClr>
                </a:solidFill>
              </a:defRPr>
            </a:lvl1pPr>
          </a:lstStyle>
          <a:p>
            <a:pPr lvl="0"/>
            <a:r>
              <a:rPr lang="hu-HU" dirty="0"/>
              <a:t>Column title</a:t>
            </a:r>
            <a:endParaRPr lang="en-GB" dirty="0"/>
          </a:p>
        </p:txBody>
      </p:sp>
      <p:cxnSp>
        <p:nvCxnSpPr>
          <p:cNvPr id="27" name="Egyenes összekötő 16">
            <a:extLst>
              <a:ext uri="{FF2B5EF4-FFF2-40B4-BE49-F238E27FC236}">
                <a16:creationId xmlns:a16="http://schemas.microsoft.com/office/drawing/2014/main" id="{AD4E582C-FFA0-44E7-9235-3F8A966CD66B}"/>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Szöveg helye 2">
            <a:extLst>
              <a:ext uri="{FF2B5EF4-FFF2-40B4-BE49-F238E27FC236}">
                <a16:creationId xmlns:a16="http://schemas.microsoft.com/office/drawing/2014/main" id="{AF24D295-190D-4B57-88F0-CA0560CE5CF8}"/>
              </a:ext>
            </a:extLst>
          </p:cNvPr>
          <p:cNvSpPr>
            <a:spLocks noGrp="1"/>
          </p:cNvSpPr>
          <p:nvPr>
            <p:ph type="body" sz="quarter" idx="16"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sp>
        <p:nvSpPr>
          <p:cNvPr id="19" name="Cím 1">
            <a:extLst>
              <a:ext uri="{FF2B5EF4-FFF2-40B4-BE49-F238E27FC236}">
                <a16:creationId xmlns:a16="http://schemas.microsoft.com/office/drawing/2014/main" id="{30DD000D-95C7-4A66-BDCC-58F8AC91C6B7}"/>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20" name="Text Placeholder 22">
            <a:extLst>
              <a:ext uri="{FF2B5EF4-FFF2-40B4-BE49-F238E27FC236}">
                <a16:creationId xmlns:a16="http://schemas.microsoft.com/office/drawing/2014/main" id="{45AC7615-ED71-439C-A805-83FD1256EEA5}"/>
              </a:ext>
            </a:extLst>
          </p:cNvPr>
          <p:cNvSpPr>
            <a:spLocks noGrp="1"/>
          </p:cNvSpPr>
          <p:nvPr>
            <p:ph type="body" sz="quarter" idx="17" hasCustomPrompt="1"/>
          </p:nvPr>
        </p:nvSpPr>
        <p:spPr>
          <a:xfrm>
            <a:off x="472584" y="874209"/>
            <a:ext cx="11183938" cy="323821"/>
          </a:xfrm>
        </p:spPr>
        <p:txBody>
          <a:bodyPr/>
          <a:lstStyle>
            <a:lvl1pPr marL="0" indent="0">
              <a:buNone/>
              <a:defRPr sz="1800" cap="all" baseline="0">
                <a:solidFill>
                  <a:srgbClr val="98C739"/>
                </a:solidFill>
              </a:defRPr>
            </a:lvl1pPr>
            <a:lvl2pPr marL="457200" indent="0">
              <a:buNone/>
              <a:defRPr/>
            </a:lvl2pPr>
          </a:lstStyle>
          <a:p>
            <a:pPr lvl="0"/>
            <a:r>
              <a:rPr lang="en-GB" dirty="0"/>
              <a:t>Subtitle</a:t>
            </a:r>
          </a:p>
        </p:txBody>
      </p:sp>
      <p:sp>
        <p:nvSpPr>
          <p:cNvPr id="22" name="Szöveg helye 2">
            <a:extLst>
              <a:ext uri="{FF2B5EF4-FFF2-40B4-BE49-F238E27FC236}">
                <a16:creationId xmlns:a16="http://schemas.microsoft.com/office/drawing/2014/main" id="{7F8A20F3-ACBB-4EBD-9EDC-C31B49F79DB4}"/>
              </a:ext>
            </a:extLst>
          </p:cNvPr>
          <p:cNvSpPr>
            <a:spLocks noGrp="1"/>
          </p:cNvSpPr>
          <p:nvPr>
            <p:ph type="body" sz="quarter" idx="18" hasCustomPrompt="1"/>
          </p:nvPr>
        </p:nvSpPr>
        <p:spPr>
          <a:xfrm>
            <a:off x="6213706" y="1498600"/>
            <a:ext cx="5435395" cy="677343"/>
          </a:xfrm>
        </p:spPr>
        <p:txBody>
          <a:bodyPr>
            <a:normAutofit/>
          </a:bodyPr>
          <a:lstStyle>
            <a:lvl1pPr marL="0" indent="0">
              <a:buNone/>
              <a:defRPr sz="1600" b="1" cap="all" baseline="0">
                <a:solidFill>
                  <a:schemeClr val="bg2">
                    <a:lumMod val="50000"/>
                  </a:schemeClr>
                </a:solidFill>
              </a:defRPr>
            </a:lvl1pPr>
          </a:lstStyle>
          <a:p>
            <a:pPr lvl="0"/>
            <a:r>
              <a:rPr lang="hu-HU" dirty="0"/>
              <a:t>Column title</a:t>
            </a:r>
            <a:endParaRPr lang="en-GB" dirty="0"/>
          </a:p>
        </p:txBody>
      </p:sp>
      <p:pic>
        <p:nvPicPr>
          <p:cNvPr id="4" name="Kép 3" descr="A képen tányér, ülő, aláírás, óra látható&#10;&#10;Automatikusan generált leírás">
            <a:extLst>
              <a:ext uri="{FF2B5EF4-FFF2-40B4-BE49-F238E27FC236}">
                <a16:creationId xmlns:a16="http://schemas.microsoft.com/office/drawing/2014/main" id="{B1E8ECDB-2F58-4522-9DE7-2131D00340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6" name="Kép 5" descr="A képen sötét, ülő, óra, aláírás látható&#10;&#10;Automatikusan generált leírás">
            <a:extLst>
              <a:ext uri="{FF2B5EF4-FFF2-40B4-BE49-F238E27FC236}">
                <a16:creationId xmlns:a16="http://schemas.microsoft.com/office/drawing/2014/main" id="{EC50C87A-BD96-4333-BC0F-89B720AADAE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21" name="Dia számának helye 5">
            <a:extLst>
              <a:ext uri="{FF2B5EF4-FFF2-40B4-BE49-F238E27FC236}">
                <a16:creationId xmlns:a16="http://schemas.microsoft.com/office/drawing/2014/main" id="{1F2EE2C4-C6C3-42D1-AA62-7923F36EA570}"/>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25" name="Egyenes összekötő 24">
            <a:extLst>
              <a:ext uri="{FF2B5EF4-FFF2-40B4-BE49-F238E27FC236}">
                <a16:creationId xmlns:a16="http://schemas.microsoft.com/office/drawing/2014/main" id="{3024EEA4-D599-4FCB-A7EB-08A8D5B29C8D}"/>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485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colum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artalom helye 2">
            <a:extLst>
              <a:ext uri="{FF2B5EF4-FFF2-40B4-BE49-F238E27FC236}">
                <a16:creationId xmlns:a16="http://schemas.microsoft.com/office/drawing/2014/main" id="{CB1348F3-3A69-4958-B226-40C21E791D93}"/>
              </a:ext>
            </a:extLst>
          </p:cNvPr>
          <p:cNvSpPr>
            <a:spLocks noGrp="1"/>
          </p:cNvSpPr>
          <p:nvPr>
            <p:ph idx="1" hasCustomPrompt="1"/>
          </p:nvPr>
        </p:nvSpPr>
        <p:spPr>
          <a:xfrm>
            <a:off x="472870" y="2508769"/>
            <a:ext cx="3603830" cy="350150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cxnSp>
        <p:nvCxnSpPr>
          <p:cNvPr id="12" name="Egyenes összekötő 11">
            <a:extLst>
              <a:ext uri="{FF2B5EF4-FFF2-40B4-BE49-F238E27FC236}">
                <a16:creationId xmlns:a16="http://schemas.microsoft.com/office/drawing/2014/main" id="{936CCAF4-E81C-4DC7-85EB-36A54BE7D2DA}"/>
              </a:ext>
            </a:extLst>
          </p:cNvPr>
          <p:cNvCxnSpPr>
            <a:cxnSpLocks/>
          </p:cNvCxnSpPr>
          <p:nvPr/>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Szöveg helye 2">
            <a:extLst>
              <a:ext uri="{FF2B5EF4-FFF2-40B4-BE49-F238E27FC236}">
                <a16:creationId xmlns:a16="http://schemas.microsoft.com/office/drawing/2014/main" id="{DA158B32-8C10-4752-BF57-C4AFE929143B}"/>
              </a:ext>
            </a:extLst>
          </p:cNvPr>
          <p:cNvSpPr>
            <a:spLocks noGrp="1"/>
          </p:cNvSpPr>
          <p:nvPr>
            <p:ph type="body" sz="quarter" idx="14" hasCustomPrompt="1"/>
          </p:nvPr>
        </p:nvSpPr>
        <p:spPr>
          <a:xfrm>
            <a:off x="473075" y="1498600"/>
            <a:ext cx="3603625" cy="677863"/>
          </a:xfrm>
        </p:spPr>
        <p:txBody>
          <a:bodyPr>
            <a:normAutofit/>
          </a:bodyPr>
          <a:lstStyle>
            <a:lvl1pPr marL="0" indent="0">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17" name="Tartalom helye 2">
            <a:extLst>
              <a:ext uri="{FF2B5EF4-FFF2-40B4-BE49-F238E27FC236}">
                <a16:creationId xmlns:a16="http://schemas.microsoft.com/office/drawing/2014/main" id="{EB48083A-82A7-4780-A766-CEC7306E39EC}"/>
              </a:ext>
            </a:extLst>
          </p:cNvPr>
          <p:cNvSpPr>
            <a:spLocks noGrp="1"/>
          </p:cNvSpPr>
          <p:nvPr>
            <p:ph idx="15" hasCustomPrompt="1"/>
          </p:nvPr>
        </p:nvSpPr>
        <p:spPr>
          <a:xfrm>
            <a:off x="4263820" y="2507729"/>
            <a:ext cx="3603830" cy="3502544"/>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18" name="Tartalom helye 2">
            <a:extLst>
              <a:ext uri="{FF2B5EF4-FFF2-40B4-BE49-F238E27FC236}">
                <a16:creationId xmlns:a16="http://schemas.microsoft.com/office/drawing/2014/main" id="{9B6C39F4-3D74-4919-BC63-2C34BFB890CB}"/>
              </a:ext>
            </a:extLst>
          </p:cNvPr>
          <p:cNvSpPr>
            <a:spLocks noGrp="1"/>
          </p:cNvSpPr>
          <p:nvPr>
            <p:ph idx="16" hasCustomPrompt="1"/>
          </p:nvPr>
        </p:nvSpPr>
        <p:spPr>
          <a:xfrm>
            <a:off x="8054770" y="2507728"/>
            <a:ext cx="3603830" cy="3502800"/>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19" name="Szöveg helye 2">
            <a:extLst>
              <a:ext uri="{FF2B5EF4-FFF2-40B4-BE49-F238E27FC236}">
                <a16:creationId xmlns:a16="http://schemas.microsoft.com/office/drawing/2014/main" id="{98D2C2C6-8E4C-469E-8308-FC02AD29CB68}"/>
              </a:ext>
            </a:extLst>
          </p:cNvPr>
          <p:cNvSpPr>
            <a:spLocks noGrp="1"/>
          </p:cNvSpPr>
          <p:nvPr>
            <p:ph type="body" sz="quarter" idx="17" hasCustomPrompt="1"/>
          </p:nvPr>
        </p:nvSpPr>
        <p:spPr>
          <a:xfrm>
            <a:off x="4264025" y="1498080"/>
            <a:ext cx="3603625" cy="677863"/>
          </a:xfrm>
        </p:spPr>
        <p:txBody>
          <a:bodyPr>
            <a:normAutofit/>
          </a:bodyPr>
          <a:lstStyle>
            <a:lvl1pPr marL="0" indent="0">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0" name="Szöveg helye 2">
            <a:extLst>
              <a:ext uri="{FF2B5EF4-FFF2-40B4-BE49-F238E27FC236}">
                <a16:creationId xmlns:a16="http://schemas.microsoft.com/office/drawing/2014/main" id="{2ABFF7F3-5C05-4549-8724-76552B5FA316}"/>
              </a:ext>
            </a:extLst>
          </p:cNvPr>
          <p:cNvSpPr>
            <a:spLocks noGrp="1"/>
          </p:cNvSpPr>
          <p:nvPr>
            <p:ph type="body" sz="quarter" idx="18" hasCustomPrompt="1"/>
          </p:nvPr>
        </p:nvSpPr>
        <p:spPr>
          <a:xfrm>
            <a:off x="8054565" y="1498600"/>
            <a:ext cx="3603625" cy="677863"/>
          </a:xfrm>
        </p:spPr>
        <p:txBody>
          <a:bodyPr>
            <a:normAutofit/>
          </a:bodyPr>
          <a:lstStyle>
            <a:lvl1pPr marL="0" indent="0">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cxnSp>
        <p:nvCxnSpPr>
          <p:cNvPr id="23" name="Egyenes összekötő 22">
            <a:extLst>
              <a:ext uri="{FF2B5EF4-FFF2-40B4-BE49-F238E27FC236}">
                <a16:creationId xmlns:a16="http://schemas.microsoft.com/office/drawing/2014/main" id="{99B4437F-A592-475E-AC4A-539DF6DA7C7D}"/>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 name="Szöveg helye 2">
            <a:extLst>
              <a:ext uri="{FF2B5EF4-FFF2-40B4-BE49-F238E27FC236}">
                <a16:creationId xmlns:a16="http://schemas.microsoft.com/office/drawing/2014/main" id="{465CBAE2-19C6-489C-BEBB-B562CC8104CD}"/>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sp>
        <p:nvSpPr>
          <p:cNvPr id="27" name="Cím 1">
            <a:extLst>
              <a:ext uri="{FF2B5EF4-FFF2-40B4-BE49-F238E27FC236}">
                <a16:creationId xmlns:a16="http://schemas.microsoft.com/office/drawing/2014/main" id="{4A11E98E-6EFC-405A-B0B9-0889CE036867}"/>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30" name="Text Placeholder 22">
            <a:extLst>
              <a:ext uri="{FF2B5EF4-FFF2-40B4-BE49-F238E27FC236}">
                <a16:creationId xmlns:a16="http://schemas.microsoft.com/office/drawing/2014/main" id="{91FC8025-285A-4E06-A615-234140E6B553}"/>
              </a:ext>
            </a:extLst>
          </p:cNvPr>
          <p:cNvSpPr>
            <a:spLocks noGrp="1"/>
          </p:cNvSpPr>
          <p:nvPr>
            <p:ph type="body" sz="quarter" idx="19" hasCustomPrompt="1"/>
          </p:nvPr>
        </p:nvSpPr>
        <p:spPr>
          <a:xfrm>
            <a:off x="472584" y="874209"/>
            <a:ext cx="11183938" cy="323821"/>
          </a:xfrm>
        </p:spPr>
        <p:txBody>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2" name="Kép 21" descr="A képen tányér, ülő, aláírás, óra látható&#10;&#10;Automatikusan generált leírás">
            <a:extLst>
              <a:ext uri="{FF2B5EF4-FFF2-40B4-BE49-F238E27FC236}">
                <a16:creationId xmlns:a16="http://schemas.microsoft.com/office/drawing/2014/main" id="{5579DD73-E315-45B8-8371-0EAECC0D2D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4" name="Kép 23" descr="A képen sötét, ülő, óra, aláírás látható&#10;&#10;Automatikusan generált leírás">
            <a:extLst>
              <a:ext uri="{FF2B5EF4-FFF2-40B4-BE49-F238E27FC236}">
                <a16:creationId xmlns:a16="http://schemas.microsoft.com/office/drawing/2014/main" id="{CB3838B5-1B6A-460B-9144-893B439525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33" name="Dia számának helye 5">
            <a:extLst>
              <a:ext uri="{FF2B5EF4-FFF2-40B4-BE49-F238E27FC236}">
                <a16:creationId xmlns:a16="http://schemas.microsoft.com/office/drawing/2014/main" id="{725AB6CD-C688-4403-909B-65068A5D8BBE}"/>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34" name="Egyenes összekötő 33">
            <a:extLst>
              <a:ext uri="{FF2B5EF4-FFF2-40B4-BE49-F238E27FC236}">
                <a16:creationId xmlns:a16="http://schemas.microsoft.com/office/drawing/2014/main" id="{4CABB58C-097E-417D-9EAC-F9F669BED173}"/>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193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content_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1" name="Kép 30" descr="A képen objektum, sötét, ülő, leállítás látható&#10;&#10;Automatikusan generált leírás">
            <a:extLst>
              <a:ext uri="{FF2B5EF4-FFF2-40B4-BE49-F238E27FC236}">
                <a16:creationId xmlns:a16="http://schemas.microsoft.com/office/drawing/2014/main" id="{D335BCC8-FE17-4D44-8839-0377E2C8D6F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5" name="Tartalom helye 2">
            <a:extLst>
              <a:ext uri="{FF2B5EF4-FFF2-40B4-BE49-F238E27FC236}">
                <a16:creationId xmlns:a16="http://schemas.microsoft.com/office/drawing/2014/main" id="{B484A340-85F8-430D-A485-2D27960C244D}"/>
              </a:ext>
            </a:extLst>
          </p:cNvPr>
          <p:cNvSpPr>
            <a:spLocks noGrp="1"/>
          </p:cNvSpPr>
          <p:nvPr>
            <p:ph idx="1" hasCustomPrompt="1"/>
          </p:nvPr>
        </p:nvSpPr>
        <p:spPr>
          <a:xfrm>
            <a:off x="472869" y="1695450"/>
            <a:ext cx="11185729" cy="43148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Szöveg helye 2">
            <a:extLst>
              <a:ext uri="{FF2B5EF4-FFF2-40B4-BE49-F238E27FC236}">
                <a16:creationId xmlns:a16="http://schemas.microsoft.com/office/drawing/2014/main" id="{E3AC9F81-1D18-4CEC-B446-3AD20E852B1C}"/>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5" name="Egyenes összekötő 16">
            <a:extLst>
              <a:ext uri="{FF2B5EF4-FFF2-40B4-BE49-F238E27FC236}">
                <a16:creationId xmlns:a16="http://schemas.microsoft.com/office/drawing/2014/main" id="{3E5F3FCF-3523-45D3-99E7-45953B02CB2D}"/>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7" name="Cím 1">
            <a:extLst>
              <a:ext uri="{FF2B5EF4-FFF2-40B4-BE49-F238E27FC236}">
                <a16:creationId xmlns:a16="http://schemas.microsoft.com/office/drawing/2014/main" id="{63D6865C-B0D2-45ED-BD87-AB23C13BD4C5}"/>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28" name="Text Placeholder 22">
            <a:extLst>
              <a:ext uri="{FF2B5EF4-FFF2-40B4-BE49-F238E27FC236}">
                <a16:creationId xmlns:a16="http://schemas.microsoft.com/office/drawing/2014/main" id="{92C61868-E763-4BCA-83F4-5493ED4BECB5}"/>
              </a:ext>
            </a:extLst>
          </p:cNvPr>
          <p:cNvSpPr>
            <a:spLocks noGrp="1"/>
          </p:cNvSpPr>
          <p:nvPr>
            <p:ph type="body" sz="quarter" idx="14"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9" name="Kép 28" descr="A képen tányér, ülő, aláírás, óra látható&#10;&#10;Automatikusan generált leírás">
            <a:extLst>
              <a:ext uri="{FF2B5EF4-FFF2-40B4-BE49-F238E27FC236}">
                <a16:creationId xmlns:a16="http://schemas.microsoft.com/office/drawing/2014/main" id="{1835AD77-F345-4117-93A6-45AAB8412A0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30" name="Kép 29" descr="A képen sötét, ülő, óra, aláírás látható&#10;&#10;Automatikusan generált leírás">
            <a:extLst>
              <a:ext uri="{FF2B5EF4-FFF2-40B4-BE49-F238E27FC236}">
                <a16:creationId xmlns:a16="http://schemas.microsoft.com/office/drawing/2014/main" id="{1DE76731-0565-4268-BDA5-2AB5276AA26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32" name="Dia számának helye 5">
            <a:extLst>
              <a:ext uri="{FF2B5EF4-FFF2-40B4-BE49-F238E27FC236}">
                <a16:creationId xmlns:a16="http://schemas.microsoft.com/office/drawing/2014/main" id="{9F0CC2A5-1A21-4AA9-9039-359092EF3613}"/>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33" name="Egyenes összekötő 32">
            <a:extLst>
              <a:ext uri="{FF2B5EF4-FFF2-40B4-BE49-F238E27FC236}">
                <a16:creationId xmlns:a16="http://schemas.microsoft.com/office/drawing/2014/main" id="{4C0BBDA4-F945-4232-9ADD-931F987316C5}"/>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597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_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Kép 3" descr="A képen objektum, sötét, ülő, leállítás látható&#10;&#10;Automatikusan generált leírás">
            <a:extLst>
              <a:ext uri="{FF2B5EF4-FFF2-40B4-BE49-F238E27FC236}">
                <a16:creationId xmlns:a16="http://schemas.microsoft.com/office/drawing/2014/main" id="{0CA84719-D0AD-4397-9EB5-C81E3133FD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6" name="Szöveg helye 2">
            <a:extLst>
              <a:ext uri="{FF2B5EF4-FFF2-40B4-BE49-F238E27FC236}">
                <a16:creationId xmlns:a16="http://schemas.microsoft.com/office/drawing/2014/main" id="{30A83CF7-D202-4F70-A91A-C0142918DA91}"/>
              </a:ext>
            </a:extLst>
          </p:cNvPr>
          <p:cNvSpPr>
            <a:spLocks noGrp="1"/>
          </p:cNvSpPr>
          <p:nvPr userDrawn="1">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0" name="Egyenes összekötő 16">
            <a:extLst>
              <a:ext uri="{FF2B5EF4-FFF2-40B4-BE49-F238E27FC236}">
                <a16:creationId xmlns:a16="http://schemas.microsoft.com/office/drawing/2014/main" id="{579D6855-9E37-4452-9231-58FA8D44C858}"/>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Tartalom helye 2">
            <a:extLst>
              <a:ext uri="{FF2B5EF4-FFF2-40B4-BE49-F238E27FC236}">
                <a16:creationId xmlns:a16="http://schemas.microsoft.com/office/drawing/2014/main" id="{7AF30156-52D5-4A9D-BD3B-747AE88779B0}"/>
              </a:ext>
            </a:extLst>
          </p:cNvPr>
          <p:cNvSpPr>
            <a:spLocks noGrp="1"/>
          </p:cNvSpPr>
          <p:nvPr userDrawn="1">
            <p:ph idx="1" hasCustomPrompt="1"/>
          </p:nvPr>
        </p:nvSpPr>
        <p:spPr>
          <a:xfrm>
            <a:off x="472870" y="2508249"/>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Tartalom helye 2">
            <a:extLst>
              <a:ext uri="{FF2B5EF4-FFF2-40B4-BE49-F238E27FC236}">
                <a16:creationId xmlns:a16="http://schemas.microsoft.com/office/drawing/2014/main" id="{95BBC043-1719-4CBC-950A-39A442AC569D}"/>
              </a:ext>
            </a:extLst>
          </p:cNvPr>
          <p:cNvSpPr>
            <a:spLocks noGrp="1"/>
          </p:cNvSpPr>
          <p:nvPr userDrawn="1">
            <p:ph idx="14" hasCustomPrompt="1"/>
          </p:nvPr>
        </p:nvSpPr>
        <p:spPr>
          <a:xfrm>
            <a:off x="6223000" y="2508248"/>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3" name="Szöveg helye 2">
            <a:extLst>
              <a:ext uri="{FF2B5EF4-FFF2-40B4-BE49-F238E27FC236}">
                <a16:creationId xmlns:a16="http://schemas.microsoft.com/office/drawing/2014/main" id="{B667976F-3001-434F-B012-3CC16DFB3538}"/>
              </a:ext>
            </a:extLst>
          </p:cNvPr>
          <p:cNvSpPr>
            <a:spLocks noGrp="1"/>
          </p:cNvSpPr>
          <p:nvPr userDrawn="1">
            <p:ph type="body" sz="quarter" idx="15" hasCustomPrompt="1"/>
          </p:nvPr>
        </p:nvSpPr>
        <p:spPr>
          <a:xfrm>
            <a:off x="473075" y="1498600"/>
            <a:ext cx="5435395" cy="67734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4" name="Szöveg helye 2">
            <a:extLst>
              <a:ext uri="{FF2B5EF4-FFF2-40B4-BE49-F238E27FC236}">
                <a16:creationId xmlns:a16="http://schemas.microsoft.com/office/drawing/2014/main" id="{790A4EA5-A23E-49FC-BB33-C5E945D1CDDC}"/>
              </a:ext>
            </a:extLst>
          </p:cNvPr>
          <p:cNvSpPr>
            <a:spLocks noGrp="1"/>
          </p:cNvSpPr>
          <p:nvPr userDrawn="1">
            <p:ph type="body" sz="quarter" idx="16" hasCustomPrompt="1"/>
          </p:nvPr>
        </p:nvSpPr>
        <p:spPr>
          <a:xfrm>
            <a:off x="6223001" y="1498600"/>
            <a:ext cx="5435600"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8" name="Cím 1">
            <a:extLst>
              <a:ext uri="{FF2B5EF4-FFF2-40B4-BE49-F238E27FC236}">
                <a16:creationId xmlns:a16="http://schemas.microsoft.com/office/drawing/2014/main" id="{DE8DD073-91E6-4EB7-852B-AA677246E31F}"/>
              </a:ext>
            </a:extLst>
          </p:cNvPr>
          <p:cNvSpPr>
            <a:spLocks noGrp="1"/>
          </p:cNvSpPr>
          <p:nvPr userDrawn="1">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29" name="Text Placeholder 22">
            <a:extLst>
              <a:ext uri="{FF2B5EF4-FFF2-40B4-BE49-F238E27FC236}">
                <a16:creationId xmlns:a16="http://schemas.microsoft.com/office/drawing/2014/main" id="{76641935-0B87-4212-9C6A-316B3E589FD2}"/>
              </a:ext>
            </a:extLst>
          </p:cNvPr>
          <p:cNvSpPr>
            <a:spLocks noGrp="1"/>
          </p:cNvSpPr>
          <p:nvPr userDrawn="1">
            <p:ph type="body" sz="quarter" idx="17"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6" name="Kép 25" descr="A képen tányér, ülő, aláírás, óra látható&#10;&#10;Automatikusan generált leírás">
            <a:extLst>
              <a:ext uri="{FF2B5EF4-FFF2-40B4-BE49-F238E27FC236}">
                <a16:creationId xmlns:a16="http://schemas.microsoft.com/office/drawing/2014/main" id="{93C844C5-4FAE-4D68-8380-ED9C3AD229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7" name="Kép 26" descr="A képen sötét, ülő, óra, aláírás látható&#10;&#10;Automatikusan generált leírás">
            <a:extLst>
              <a:ext uri="{FF2B5EF4-FFF2-40B4-BE49-F238E27FC236}">
                <a16:creationId xmlns:a16="http://schemas.microsoft.com/office/drawing/2014/main" id="{B7C684C7-4A9A-4A48-8AF7-BD685285A4C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30" name="Dia számának helye 5">
            <a:extLst>
              <a:ext uri="{FF2B5EF4-FFF2-40B4-BE49-F238E27FC236}">
                <a16:creationId xmlns:a16="http://schemas.microsoft.com/office/drawing/2014/main" id="{195809EB-2E2F-4A2B-BAF3-BD22E7DA9F6C}"/>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31" name="Egyenes összekötő 30">
            <a:extLst>
              <a:ext uri="{FF2B5EF4-FFF2-40B4-BE49-F238E27FC236}">
                <a16:creationId xmlns:a16="http://schemas.microsoft.com/office/drawing/2014/main" id="{09A9D5DA-93F2-425A-85D1-06A7EDA89E76}"/>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91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column_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32" name="Kép 31" descr="A képen objektum, sötét, ülő, leállítás látható&#10;&#10;Automatikusan generált leírás">
            <a:extLst>
              <a:ext uri="{FF2B5EF4-FFF2-40B4-BE49-F238E27FC236}">
                <a16:creationId xmlns:a16="http://schemas.microsoft.com/office/drawing/2014/main" id="{BCAE54F4-7B07-4078-9825-6572BFE5F1A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6" name="Szöveg helye 2">
            <a:extLst>
              <a:ext uri="{FF2B5EF4-FFF2-40B4-BE49-F238E27FC236}">
                <a16:creationId xmlns:a16="http://schemas.microsoft.com/office/drawing/2014/main" id="{1FB95D92-CFEA-4452-97E8-514B1E02862A}"/>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0" name="Egyenes összekötő 16">
            <a:extLst>
              <a:ext uri="{FF2B5EF4-FFF2-40B4-BE49-F238E27FC236}">
                <a16:creationId xmlns:a16="http://schemas.microsoft.com/office/drawing/2014/main" id="{423E3987-CF8B-47C6-AF84-673994B06887}"/>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Tartalom helye 2">
            <a:extLst>
              <a:ext uri="{FF2B5EF4-FFF2-40B4-BE49-F238E27FC236}">
                <a16:creationId xmlns:a16="http://schemas.microsoft.com/office/drawing/2014/main" id="{F54636C3-659E-48EC-9BFB-E2E7A334850F}"/>
              </a:ext>
            </a:extLst>
          </p:cNvPr>
          <p:cNvSpPr>
            <a:spLocks noGrp="1"/>
          </p:cNvSpPr>
          <p:nvPr>
            <p:ph idx="1" hasCustomPrompt="1"/>
          </p:nvPr>
        </p:nvSpPr>
        <p:spPr>
          <a:xfrm>
            <a:off x="472870" y="2508769"/>
            <a:ext cx="3603830" cy="350150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Szöveg helye 2">
            <a:extLst>
              <a:ext uri="{FF2B5EF4-FFF2-40B4-BE49-F238E27FC236}">
                <a16:creationId xmlns:a16="http://schemas.microsoft.com/office/drawing/2014/main" id="{8E822A59-EC46-4C09-B9D7-B6F505E62A18}"/>
              </a:ext>
            </a:extLst>
          </p:cNvPr>
          <p:cNvSpPr>
            <a:spLocks noGrp="1"/>
          </p:cNvSpPr>
          <p:nvPr>
            <p:ph type="body" sz="quarter" idx="14" hasCustomPrompt="1"/>
          </p:nvPr>
        </p:nvSpPr>
        <p:spPr>
          <a:xfrm>
            <a:off x="47307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3" name="Tartalom helye 2">
            <a:extLst>
              <a:ext uri="{FF2B5EF4-FFF2-40B4-BE49-F238E27FC236}">
                <a16:creationId xmlns:a16="http://schemas.microsoft.com/office/drawing/2014/main" id="{110AC105-4F43-4F26-8717-06053748DF19}"/>
              </a:ext>
            </a:extLst>
          </p:cNvPr>
          <p:cNvSpPr>
            <a:spLocks noGrp="1"/>
          </p:cNvSpPr>
          <p:nvPr>
            <p:ph idx="15" hasCustomPrompt="1"/>
          </p:nvPr>
        </p:nvSpPr>
        <p:spPr>
          <a:xfrm>
            <a:off x="4263820" y="2507729"/>
            <a:ext cx="3603830" cy="3502544"/>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4" name="Tartalom helye 2">
            <a:extLst>
              <a:ext uri="{FF2B5EF4-FFF2-40B4-BE49-F238E27FC236}">
                <a16:creationId xmlns:a16="http://schemas.microsoft.com/office/drawing/2014/main" id="{1F16A325-189B-4196-87A3-0613B52AF94E}"/>
              </a:ext>
            </a:extLst>
          </p:cNvPr>
          <p:cNvSpPr>
            <a:spLocks noGrp="1"/>
          </p:cNvSpPr>
          <p:nvPr>
            <p:ph idx="16" hasCustomPrompt="1"/>
          </p:nvPr>
        </p:nvSpPr>
        <p:spPr>
          <a:xfrm>
            <a:off x="8054770" y="2507728"/>
            <a:ext cx="3603830" cy="3502800"/>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5" name="Szöveg helye 2">
            <a:extLst>
              <a:ext uri="{FF2B5EF4-FFF2-40B4-BE49-F238E27FC236}">
                <a16:creationId xmlns:a16="http://schemas.microsoft.com/office/drawing/2014/main" id="{130C6F5E-283D-4253-9AE3-6094DC6EB590}"/>
              </a:ext>
            </a:extLst>
          </p:cNvPr>
          <p:cNvSpPr>
            <a:spLocks noGrp="1"/>
          </p:cNvSpPr>
          <p:nvPr>
            <p:ph type="body" sz="quarter" idx="17" hasCustomPrompt="1"/>
          </p:nvPr>
        </p:nvSpPr>
        <p:spPr>
          <a:xfrm>
            <a:off x="4264025" y="149808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6" name="Szöveg helye 2">
            <a:extLst>
              <a:ext uri="{FF2B5EF4-FFF2-40B4-BE49-F238E27FC236}">
                <a16:creationId xmlns:a16="http://schemas.microsoft.com/office/drawing/2014/main" id="{6E5A70D6-2799-4768-843B-CD024130D37F}"/>
              </a:ext>
            </a:extLst>
          </p:cNvPr>
          <p:cNvSpPr>
            <a:spLocks noGrp="1"/>
          </p:cNvSpPr>
          <p:nvPr>
            <p:ph type="body" sz="quarter" idx="18" hasCustomPrompt="1"/>
          </p:nvPr>
        </p:nvSpPr>
        <p:spPr>
          <a:xfrm>
            <a:off x="805456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30" name="Cím 1">
            <a:extLst>
              <a:ext uri="{FF2B5EF4-FFF2-40B4-BE49-F238E27FC236}">
                <a16:creationId xmlns:a16="http://schemas.microsoft.com/office/drawing/2014/main" id="{294D377D-5D1E-488A-9EE0-207C0A6B0A52}"/>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31" name="Text Placeholder 22">
            <a:extLst>
              <a:ext uri="{FF2B5EF4-FFF2-40B4-BE49-F238E27FC236}">
                <a16:creationId xmlns:a16="http://schemas.microsoft.com/office/drawing/2014/main" id="{517EBBC5-BAD7-4D98-9C02-4F4B17644FC9}"/>
              </a:ext>
            </a:extLst>
          </p:cNvPr>
          <p:cNvSpPr>
            <a:spLocks noGrp="1"/>
          </p:cNvSpPr>
          <p:nvPr>
            <p:ph type="body" sz="quarter" idx="19" hasCustomPrompt="1"/>
          </p:nvPr>
        </p:nvSpPr>
        <p:spPr>
          <a:xfrm>
            <a:off x="472584" y="874209"/>
            <a:ext cx="11183938" cy="323821"/>
          </a:xfrm>
        </p:spPr>
        <p:txBody>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8" name="Kép 27" descr="A képen tányér, ülő, aláírás, óra látható&#10;&#10;Automatikusan generált leírás">
            <a:extLst>
              <a:ext uri="{FF2B5EF4-FFF2-40B4-BE49-F238E27FC236}">
                <a16:creationId xmlns:a16="http://schemas.microsoft.com/office/drawing/2014/main" id="{9C632AB3-A902-4CEB-803C-B84937DAD6B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9" name="Kép 28" descr="A képen sötét, ülő, óra, aláírás látható&#10;&#10;Automatikusan generált leírás">
            <a:extLst>
              <a:ext uri="{FF2B5EF4-FFF2-40B4-BE49-F238E27FC236}">
                <a16:creationId xmlns:a16="http://schemas.microsoft.com/office/drawing/2014/main" id="{90D09CAF-5A36-41D5-BCAF-517373DBB94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33" name="Dia számának helye 5">
            <a:extLst>
              <a:ext uri="{FF2B5EF4-FFF2-40B4-BE49-F238E27FC236}">
                <a16:creationId xmlns:a16="http://schemas.microsoft.com/office/drawing/2014/main" id="{64A1080E-48D4-4E89-A8A5-98315A07825E}"/>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34" name="Egyenes összekötő 33">
            <a:extLst>
              <a:ext uri="{FF2B5EF4-FFF2-40B4-BE49-F238E27FC236}">
                <a16:creationId xmlns:a16="http://schemas.microsoft.com/office/drawing/2014/main" id="{35C5DF8B-E61C-4E8C-AB10-C817B0DD4B40}"/>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882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content_3">
    <p:bg>
      <p:bgRef idx="1001">
        <a:schemeClr val="bg1"/>
      </p:bgRef>
    </p:bg>
    <p:spTree>
      <p:nvGrpSpPr>
        <p:cNvPr id="1" name=""/>
        <p:cNvGrpSpPr/>
        <p:nvPr/>
      </p:nvGrpSpPr>
      <p:grpSpPr>
        <a:xfrm>
          <a:off x="0" y="0"/>
          <a:ext cx="0" cy="0"/>
          <a:chOff x="0" y="0"/>
          <a:chExt cx="0" cy="0"/>
        </a:xfrm>
      </p:grpSpPr>
      <p:sp>
        <p:nvSpPr>
          <p:cNvPr id="67" name="Szabadkézi sokszög: alakzat 66">
            <a:extLst>
              <a:ext uri="{FF2B5EF4-FFF2-40B4-BE49-F238E27FC236}">
                <a16:creationId xmlns:a16="http://schemas.microsoft.com/office/drawing/2014/main" id="{1DE1DF96-974C-41E9-BB0E-C86D471FD15C}"/>
              </a:ext>
            </a:extLst>
          </p:cNvPr>
          <p:cNvSpPr/>
          <p:nvPr/>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3" name="Hatszög 2">
            <a:extLst>
              <a:ext uri="{FF2B5EF4-FFF2-40B4-BE49-F238E27FC236}">
                <a16:creationId xmlns:a16="http://schemas.microsoft.com/office/drawing/2014/main" id="{FD072583-75E6-47AF-AE65-150DD0D38616}"/>
              </a:ext>
            </a:extLst>
          </p:cNvPr>
          <p:cNvSpPr/>
          <p:nvPr/>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50" name="Csoportba foglalás 49">
            <a:extLst>
              <a:ext uri="{FF2B5EF4-FFF2-40B4-BE49-F238E27FC236}">
                <a16:creationId xmlns:a16="http://schemas.microsoft.com/office/drawing/2014/main" id="{CC5268D3-3B7D-4210-BDFC-118C958095D6}"/>
              </a:ext>
            </a:extLst>
          </p:cNvPr>
          <p:cNvGrpSpPr/>
          <p:nvPr/>
        </p:nvGrpSpPr>
        <p:grpSpPr>
          <a:xfrm>
            <a:off x="10487187" y="76200"/>
            <a:ext cx="1704813" cy="4730751"/>
            <a:chOff x="10487187" y="76200"/>
            <a:chExt cx="1704813" cy="4730751"/>
          </a:xfrm>
        </p:grpSpPr>
        <p:cxnSp>
          <p:nvCxnSpPr>
            <p:cNvPr id="23" name="Egyenes összekötő 22">
              <a:extLst>
                <a:ext uri="{FF2B5EF4-FFF2-40B4-BE49-F238E27FC236}">
                  <a16:creationId xmlns:a16="http://schemas.microsoft.com/office/drawing/2014/main" id="{84FF3A90-ED12-46DC-A784-86E8E48CBB14}"/>
                </a:ext>
              </a:extLst>
            </p:cNvPr>
            <p:cNvCxnSpPr>
              <a:cxnSpLocks/>
            </p:cNvCxnSpPr>
            <p:nvPr/>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Egyenes összekötő 28">
              <a:extLst>
                <a:ext uri="{FF2B5EF4-FFF2-40B4-BE49-F238E27FC236}">
                  <a16:creationId xmlns:a16="http://schemas.microsoft.com/office/drawing/2014/main" id="{8700DE92-B350-4450-8710-0E4EC6B3CAFE}"/>
                </a:ext>
              </a:extLst>
            </p:cNvPr>
            <p:cNvCxnSpPr>
              <a:cxnSpLocks/>
            </p:cNvCxnSpPr>
            <p:nvPr/>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Egyenes összekötő 30">
              <a:extLst>
                <a:ext uri="{FF2B5EF4-FFF2-40B4-BE49-F238E27FC236}">
                  <a16:creationId xmlns:a16="http://schemas.microsoft.com/office/drawing/2014/main" id="{DB435585-D454-41B8-83DC-7DC99F2CF8D5}"/>
                </a:ext>
              </a:extLst>
            </p:cNvPr>
            <p:cNvCxnSpPr>
              <a:cxnSpLocks/>
            </p:cNvCxnSpPr>
            <p:nvPr/>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Egyenes összekötő 31">
              <a:extLst>
                <a:ext uri="{FF2B5EF4-FFF2-40B4-BE49-F238E27FC236}">
                  <a16:creationId xmlns:a16="http://schemas.microsoft.com/office/drawing/2014/main" id="{F0C4CB40-27E2-4C59-BC65-F6AAE576EAD7}"/>
                </a:ext>
              </a:extLst>
            </p:cNvPr>
            <p:cNvCxnSpPr>
              <a:cxnSpLocks/>
            </p:cNvCxnSpPr>
            <p:nvPr/>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51" name="Csoportba foglalás 50">
            <a:extLst>
              <a:ext uri="{FF2B5EF4-FFF2-40B4-BE49-F238E27FC236}">
                <a16:creationId xmlns:a16="http://schemas.microsoft.com/office/drawing/2014/main" id="{FC40CC48-12BA-4A18-967E-5F0344379F07}"/>
              </a:ext>
            </a:extLst>
          </p:cNvPr>
          <p:cNvGrpSpPr/>
          <p:nvPr/>
        </p:nvGrpSpPr>
        <p:grpSpPr>
          <a:xfrm>
            <a:off x="10570634" y="-26821"/>
            <a:ext cx="920160" cy="1997611"/>
            <a:chOff x="11278482" y="3633026"/>
            <a:chExt cx="920160" cy="1997611"/>
          </a:xfrm>
        </p:grpSpPr>
        <p:cxnSp>
          <p:nvCxnSpPr>
            <p:cNvPr id="52" name="Egyenes összekötő 51">
              <a:extLst>
                <a:ext uri="{FF2B5EF4-FFF2-40B4-BE49-F238E27FC236}">
                  <a16:creationId xmlns:a16="http://schemas.microsoft.com/office/drawing/2014/main" id="{5C1F4C2D-87B1-46BD-A591-002C24BD9A5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Egyenes összekötő 52">
              <a:extLst>
                <a:ext uri="{FF2B5EF4-FFF2-40B4-BE49-F238E27FC236}">
                  <a16:creationId xmlns:a16="http://schemas.microsoft.com/office/drawing/2014/main" id="{487B1D9E-D527-4C4E-B4D7-9674B1A6021E}"/>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Egyenes összekötő 53">
              <a:extLst>
                <a:ext uri="{FF2B5EF4-FFF2-40B4-BE49-F238E27FC236}">
                  <a16:creationId xmlns:a16="http://schemas.microsoft.com/office/drawing/2014/main" id="{2ED81E73-FBD1-4F61-BB10-EE04A6B7AD0D}"/>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Egyenes összekötő 54">
              <a:extLst>
                <a:ext uri="{FF2B5EF4-FFF2-40B4-BE49-F238E27FC236}">
                  <a16:creationId xmlns:a16="http://schemas.microsoft.com/office/drawing/2014/main" id="{088164FB-180C-42FC-829C-421A4E4B1865}"/>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68" name="Csoportba foglalás 67">
            <a:extLst>
              <a:ext uri="{FF2B5EF4-FFF2-40B4-BE49-F238E27FC236}">
                <a16:creationId xmlns:a16="http://schemas.microsoft.com/office/drawing/2014/main" id="{8803D454-2587-4ECD-B159-E2EB361F66B9}"/>
              </a:ext>
            </a:extLst>
          </p:cNvPr>
          <p:cNvGrpSpPr/>
          <p:nvPr/>
        </p:nvGrpSpPr>
        <p:grpSpPr>
          <a:xfrm>
            <a:off x="9385285" y="0"/>
            <a:ext cx="920160" cy="1997611"/>
            <a:chOff x="11278482" y="3633026"/>
            <a:chExt cx="920160" cy="1997611"/>
          </a:xfrm>
        </p:grpSpPr>
        <p:cxnSp>
          <p:nvCxnSpPr>
            <p:cNvPr id="69" name="Egyenes összekötő 68">
              <a:extLst>
                <a:ext uri="{FF2B5EF4-FFF2-40B4-BE49-F238E27FC236}">
                  <a16:creationId xmlns:a16="http://schemas.microsoft.com/office/drawing/2014/main" id="{6CA138CD-2DF7-453B-8B06-415A7DBE2D4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Egyenes összekötő 69">
              <a:extLst>
                <a:ext uri="{FF2B5EF4-FFF2-40B4-BE49-F238E27FC236}">
                  <a16:creationId xmlns:a16="http://schemas.microsoft.com/office/drawing/2014/main" id="{C01EF014-66B1-49EE-A5F0-C879C2322CF4}"/>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Egyenes összekötő 70">
              <a:extLst>
                <a:ext uri="{FF2B5EF4-FFF2-40B4-BE49-F238E27FC236}">
                  <a16:creationId xmlns:a16="http://schemas.microsoft.com/office/drawing/2014/main" id="{B385318C-39B9-491A-B510-B4D598895507}"/>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Egyenes összekötő 71">
              <a:extLst>
                <a:ext uri="{FF2B5EF4-FFF2-40B4-BE49-F238E27FC236}">
                  <a16:creationId xmlns:a16="http://schemas.microsoft.com/office/drawing/2014/main" id="{110B0AE0-2CCC-4BDB-A20E-8E2E93C83884}"/>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19" name="Szabadkézi sokszög: alakzat 18">
            <a:extLst>
              <a:ext uri="{FF2B5EF4-FFF2-40B4-BE49-F238E27FC236}">
                <a16:creationId xmlns:a16="http://schemas.microsoft.com/office/drawing/2014/main" id="{C341684E-829E-4BF1-A681-EADAE2CD62E2}"/>
              </a:ext>
            </a:extLst>
          </p:cNvPr>
          <p:cNvSpPr/>
          <p:nvPr userDrawn="1"/>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0" name="Hatszög 19">
            <a:extLst>
              <a:ext uri="{FF2B5EF4-FFF2-40B4-BE49-F238E27FC236}">
                <a16:creationId xmlns:a16="http://schemas.microsoft.com/office/drawing/2014/main" id="{2DAD2769-4297-417A-8164-ED0D6D78AD9D}"/>
              </a:ext>
            </a:extLst>
          </p:cNvPr>
          <p:cNvSpPr/>
          <p:nvPr userDrawn="1"/>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21" name="Csoportba foglalás 20">
            <a:extLst>
              <a:ext uri="{FF2B5EF4-FFF2-40B4-BE49-F238E27FC236}">
                <a16:creationId xmlns:a16="http://schemas.microsoft.com/office/drawing/2014/main" id="{B8B33F3E-5C37-4A4C-B4C6-EA54D33902D4}"/>
              </a:ext>
            </a:extLst>
          </p:cNvPr>
          <p:cNvGrpSpPr/>
          <p:nvPr userDrawn="1"/>
        </p:nvGrpSpPr>
        <p:grpSpPr>
          <a:xfrm>
            <a:off x="10495733" y="110384"/>
            <a:ext cx="1704813" cy="4730751"/>
            <a:chOff x="10487187" y="76200"/>
            <a:chExt cx="1704813" cy="4730751"/>
          </a:xfrm>
        </p:grpSpPr>
        <p:cxnSp>
          <p:nvCxnSpPr>
            <p:cNvPr id="22" name="Egyenes összekötő 21">
              <a:extLst>
                <a:ext uri="{FF2B5EF4-FFF2-40B4-BE49-F238E27FC236}">
                  <a16:creationId xmlns:a16="http://schemas.microsoft.com/office/drawing/2014/main" id="{D19AA09F-505D-4A1B-8ADE-4526475AE80C}"/>
                </a:ext>
              </a:extLst>
            </p:cNvPr>
            <p:cNvCxnSpPr>
              <a:cxnSpLocks/>
            </p:cNvCxnSpPr>
            <p:nvPr userDrawn="1"/>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Egyenes összekötő 23">
              <a:extLst>
                <a:ext uri="{FF2B5EF4-FFF2-40B4-BE49-F238E27FC236}">
                  <a16:creationId xmlns:a16="http://schemas.microsoft.com/office/drawing/2014/main" id="{7027A8CD-67FD-41A9-B2C0-9EC7F454C24B}"/>
                </a:ext>
              </a:extLst>
            </p:cNvPr>
            <p:cNvCxnSpPr>
              <a:cxnSpLocks/>
            </p:cNvCxnSpPr>
            <p:nvPr userDrawn="1"/>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Egyenes összekötő 24">
              <a:extLst>
                <a:ext uri="{FF2B5EF4-FFF2-40B4-BE49-F238E27FC236}">
                  <a16:creationId xmlns:a16="http://schemas.microsoft.com/office/drawing/2014/main" id="{5DC57B15-8568-42AC-BFE0-0C2119729CED}"/>
                </a:ext>
              </a:extLst>
            </p:cNvPr>
            <p:cNvCxnSpPr>
              <a:cxnSpLocks/>
            </p:cNvCxnSpPr>
            <p:nvPr userDrawn="1"/>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Egyenes összekötő 25">
              <a:extLst>
                <a:ext uri="{FF2B5EF4-FFF2-40B4-BE49-F238E27FC236}">
                  <a16:creationId xmlns:a16="http://schemas.microsoft.com/office/drawing/2014/main" id="{E425B8B1-1E07-445B-A087-2A43D12A7014}"/>
                </a:ext>
              </a:extLst>
            </p:cNvPr>
            <p:cNvCxnSpPr>
              <a:cxnSpLocks/>
            </p:cNvCxnSpPr>
            <p:nvPr userDrawn="1"/>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35" name="Csoportba foglalás 34">
            <a:extLst>
              <a:ext uri="{FF2B5EF4-FFF2-40B4-BE49-F238E27FC236}">
                <a16:creationId xmlns:a16="http://schemas.microsoft.com/office/drawing/2014/main" id="{70E1614E-4C6F-48E1-BC33-880C673FA9CF}"/>
              </a:ext>
            </a:extLst>
          </p:cNvPr>
          <p:cNvGrpSpPr/>
          <p:nvPr userDrawn="1"/>
        </p:nvGrpSpPr>
        <p:grpSpPr>
          <a:xfrm>
            <a:off x="9385285" y="-34184"/>
            <a:ext cx="920160" cy="1997611"/>
            <a:chOff x="11278482" y="3633026"/>
            <a:chExt cx="920160" cy="1997611"/>
          </a:xfrm>
        </p:grpSpPr>
        <p:cxnSp>
          <p:nvCxnSpPr>
            <p:cNvPr id="36" name="Egyenes összekötő 35">
              <a:extLst>
                <a:ext uri="{FF2B5EF4-FFF2-40B4-BE49-F238E27FC236}">
                  <a16:creationId xmlns:a16="http://schemas.microsoft.com/office/drawing/2014/main" id="{17D8AA49-852A-44EB-9D49-F9DE560B3E56}"/>
                </a:ext>
              </a:extLst>
            </p:cNvPr>
            <p:cNvCxnSpPr>
              <a:cxnSpLocks/>
            </p:cNvCxnSpPr>
            <p:nvPr userDrawn="1"/>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Egyenes összekötő 36">
              <a:extLst>
                <a:ext uri="{FF2B5EF4-FFF2-40B4-BE49-F238E27FC236}">
                  <a16:creationId xmlns:a16="http://schemas.microsoft.com/office/drawing/2014/main" id="{3218B5B0-509E-4795-AC5A-1D305E6CAE98}"/>
                </a:ext>
              </a:extLst>
            </p:cNvPr>
            <p:cNvCxnSpPr>
              <a:cxnSpLocks/>
            </p:cNvCxnSpPr>
            <p:nvPr userDrawn="1"/>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Egyenes összekötő 37">
              <a:extLst>
                <a:ext uri="{FF2B5EF4-FFF2-40B4-BE49-F238E27FC236}">
                  <a16:creationId xmlns:a16="http://schemas.microsoft.com/office/drawing/2014/main" id="{56A013DB-5A47-49F6-98BD-41E02A110A39}"/>
                </a:ext>
              </a:extLst>
            </p:cNvPr>
            <p:cNvCxnSpPr>
              <a:cxnSpLocks/>
            </p:cNvCxnSpPr>
            <p:nvPr userDrawn="1"/>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Egyenes összekötő 38">
              <a:extLst>
                <a:ext uri="{FF2B5EF4-FFF2-40B4-BE49-F238E27FC236}">
                  <a16:creationId xmlns:a16="http://schemas.microsoft.com/office/drawing/2014/main" id="{870D253D-1FC0-4FF1-A658-166075CB718C}"/>
                </a:ext>
              </a:extLst>
            </p:cNvPr>
            <p:cNvCxnSpPr>
              <a:cxnSpLocks/>
            </p:cNvCxnSpPr>
            <p:nvPr userDrawn="1"/>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0" name="Szöveg helye 2">
            <a:extLst>
              <a:ext uri="{FF2B5EF4-FFF2-40B4-BE49-F238E27FC236}">
                <a16:creationId xmlns:a16="http://schemas.microsoft.com/office/drawing/2014/main" id="{2C625F7D-5072-4136-B2F2-1811C645EEB9}"/>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43" name="Egyenes összekötő 16">
            <a:extLst>
              <a:ext uri="{FF2B5EF4-FFF2-40B4-BE49-F238E27FC236}">
                <a16:creationId xmlns:a16="http://schemas.microsoft.com/office/drawing/2014/main" id="{4E4CAE5B-A415-4437-9D39-945BE1E04B16}"/>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4" name="Tartalom helye 2">
            <a:extLst>
              <a:ext uri="{FF2B5EF4-FFF2-40B4-BE49-F238E27FC236}">
                <a16:creationId xmlns:a16="http://schemas.microsoft.com/office/drawing/2014/main" id="{A9190C0B-F945-474E-A67E-F0A92F9723C7}"/>
              </a:ext>
            </a:extLst>
          </p:cNvPr>
          <p:cNvSpPr>
            <a:spLocks noGrp="1"/>
          </p:cNvSpPr>
          <p:nvPr>
            <p:ph idx="1" hasCustomPrompt="1"/>
          </p:nvPr>
        </p:nvSpPr>
        <p:spPr>
          <a:xfrm>
            <a:off x="472869" y="1695450"/>
            <a:ext cx="11185729" cy="43148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8" name="Cím 1">
            <a:extLst>
              <a:ext uri="{FF2B5EF4-FFF2-40B4-BE49-F238E27FC236}">
                <a16:creationId xmlns:a16="http://schemas.microsoft.com/office/drawing/2014/main" id="{4B21747F-C740-46FB-A3EE-7E8B3849B3E6}"/>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rgbClr val="4D4D4C"/>
                </a:solidFill>
              </a:defRPr>
            </a:lvl1pPr>
          </a:lstStyle>
          <a:p>
            <a:r>
              <a:rPr lang="hu-HU" dirty="0" err="1"/>
              <a:t>Title</a:t>
            </a:r>
            <a:endParaRPr lang="hu-HU" dirty="0"/>
          </a:p>
        </p:txBody>
      </p:sp>
      <p:sp>
        <p:nvSpPr>
          <p:cNvPr id="49" name="Text Placeholder 22">
            <a:extLst>
              <a:ext uri="{FF2B5EF4-FFF2-40B4-BE49-F238E27FC236}">
                <a16:creationId xmlns:a16="http://schemas.microsoft.com/office/drawing/2014/main" id="{382A4E88-1F21-4D1D-8882-8E7C0CC702D7}"/>
              </a:ext>
            </a:extLst>
          </p:cNvPr>
          <p:cNvSpPr>
            <a:spLocks noGrp="1"/>
          </p:cNvSpPr>
          <p:nvPr>
            <p:ph type="body" sz="quarter" idx="14"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46" name="Kép 45" descr="A képen tányér, ülő, aláírás, óra látható&#10;&#10;Automatikusan generált leírás">
            <a:extLst>
              <a:ext uri="{FF2B5EF4-FFF2-40B4-BE49-F238E27FC236}">
                <a16:creationId xmlns:a16="http://schemas.microsoft.com/office/drawing/2014/main" id="{703F0829-A40B-4EEC-A013-A24216F31E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47" name="Kép 46" descr="A képen sötét, ülő, óra, aláírás látható&#10;&#10;Automatikusan generált leírás">
            <a:extLst>
              <a:ext uri="{FF2B5EF4-FFF2-40B4-BE49-F238E27FC236}">
                <a16:creationId xmlns:a16="http://schemas.microsoft.com/office/drawing/2014/main" id="{599058C0-45E6-4F09-935B-03079326E5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56" name="Dia számának helye 5">
            <a:extLst>
              <a:ext uri="{FF2B5EF4-FFF2-40B4-BE49-F238E27FC236}">
                <a16:creationId xmlns:a16="http://schemas.microsoft.com/office/drawing/2014/main" id="{C521D0BC-BECF-4F0D-9229-E99AFD5CA4A7}"/>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57" name="Egyenes összekötő 56">
            <a:extLst>
              <a:ext uri="{FF2B5EF4-FFF2-40B4-BE49-F238E27FC236}">
                <a16:creationId xmlns:a16="http://schemas.microsoft.com/office/drawing/2014/main" id="{59EBBB96-FF1C-4CB0-965A-698E50D381C4}"/>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9522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column_3">
    <p:bg>
      <p:bgRef idx="1001">
        <a:schemeClr val="bg1"/>
      </p:bgRef>
    </p:bg>
    <p:spTree>
      <p:nvGrpSpPr>
        <p:cNvPr id="1" name=""/>
        <p:cNvGrpSpPr/>
        <p:nvPr/>
      </p:nvGrpSpPr>
      <p:grpSpPr>
        <a:xfrm>
          <a:off x="0" y="0"/>
          <a:ext cx="0" cy="0"/>
          <a:chOff x="0" y="0"/>
          <a:chExt cx="0" cy="0"/>
        </a:xfrm>
      </p:grpSpPr>
      <p:sp>
        <p:nvSpPr>
          <p:cNvPr id="67" name="Szabadkézi sokszög: alakzat 66">
            <a:extLst>
              <a:ext uri="{FF2B5EF4-FFF2-40B4-BE49-F238E27FC236}">
                <a16:creationId xmlns:a16="http://schemas.microsoft.com/office/drawing/2014/main" id="{1DE1DF96-974C-41E9-BB0E-C86D471FD15C}"/>
              </a:ext>
            </a:extLst>
          </p:cNvPr>
          <p:cNvSpPr/>
          <p:nvPr/>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3" name="Hatszög 2">
            <a:extLst>
              <a:ext uri="{FF2B5EF4-FFF2-40B4-BE49-F238E27FC236}">
                <a16:creationId xmlns:a16="http://schemas.microsoft.com/office/drawing/2014/main" id="{FD072583-75E6-47AF-AE65-150DD0D38616}"/>
              </a:ext>
            </a:extLst>
          </p:cNvPr>
          <p:cNvSpPr/>
          <p:nvPr/>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50" name="Csoportba foglalás 49">
            <a:extLst>
              <a:ext uri="{FF2B5EF4-FFF2-40B4-BE49-F238E27FC236}">
                <a16:creationId xmlns:a16="http://schemas.microsoft.com/office/drawing/2014/main" id="{CC5268D3-3B7D-4210-BDFC-118C958095D6}"/>
              </a:ext>
            </a:extLst>
          </p:cNvPr>
          <p:cNvGrpSpPr/>
          <p:nvPr/>
        </p:nvGrpSpPr>
        <p:grpSpPr>
          <a:xfrm>
            <a:off x="10487187" y="76200"/>
            <a:ext cx="1704813" cy="4730751"/>
            <a:chOff x="10487187" y="76200"/>
            <a:chExt cx="1704813" cy="4730751"/>
          </a:xfrm>
        </p:grpSpPr>
        <p:cxnSp>
          <p:nvCxnSpPr>
            <p:cNvPr id="23" name="Egyenes összekötő 22">
              <a:extLst>
                <a:ext uri="{FF2B5EF4-FFF2-40B4-BE49-F238E27FC236}">
                  <a16:creationId xmlns:a16="http://schemas.microsoft.com/office/drawing/2014/main" id="{84FF3A90-ED12-46DC-A784-86E8E48CBB14}"/>
                </a:ext>
              </a:extLst>
            </p:cNvPr>
            <p:cNvCxnSpPr>
              <a:cxnSpLocks/>
            </p:cNvCxnSpPr>
            <p:nvPr/>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Egyenes összekötő 28">
              <a:extLst>
                <a:ext uri="{FF2B5EF4-FFF2-40B4-BE49-F238E27FC236}">
                  <a16:creationId xmlns:a16="http://schemas.microsoft.com/office/drawing/2014/main" id="{8700DE92-B350-4450-8710-0E4EC6B3CAFE}"/>
                </a:ext>
              </a:extLst>
            </p:cNvPr>
            <p:cNvCxnSpPr>
              <a:cxnSpLocks/>
            </p:cNvCxnSpPr>
            <p:nvPr/>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Egyenes összekötő 30">
              <a:extLst>
                <a:ext uri="{FF2B5EF4-FFF2-40B4-BE49-F238E27FC236}">
                  <a16:creationId xmlns:a16="http://schemas.microsoft.com/office/drawing/2014/main" id="{DB435585-D454-41B8-83DC-7DC99F2CF8D5}"/>
                </a:ext>
              </a:extLst>
            </p:cNvPr>
            <p:cNvCxnSpPr>
              <a:cxnSpLocks/>
            </p:cNvCxnSpPr>
            <p:nvPr/>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Egyenes összekötő 31">
              <a:extLst>
                <a:ext uri="{FF2B5EF4-FFF2-40B4-BE49-F238E27FC236}">
                  <a16:creationId xmlns:a16="http://schemas.microsoft.com/office/drawing/2014/main" id="{F0C4CB40-27E2-4C59-BC65-F6AAE576EAD7}"/>
                </a:ext>
              </a:extLst>
            </p:cNvPr>
            <p:cNvCxnSpPr>
              <a:cxnSpLocks/>
            </p:cNvCxnSpPr>
            <p:nvPr/>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51" name="Csoportba foglalás 50">
            <a:extLst>
              <a:ext uri="{FF2B5EF4-FFF2-40B4-BE49-F238E27FC236}">
                <a16:creationId xmlns:a16="http://schemas.microsoft.com/office/drawing/2014/main" id="{FC40CC48-12BA-4A18-967E-5F0344379F07}"/>
              </a:ext>
            </a:extLst>
          </p:cNvPr>
          <p:cNvGrpSpPr/>
          <p:nvPr/>
        </p:nvGrpSpPr>
        <p:grpSpPr>
          <a:xfrm>
            <a:off x="10570634" y="-26821"/>
            <a:ext cx="920160" cy="1997611"/>
            <a:chOff x="11278482" y="3633026"/>
            <a:chExt cx="920160" cy="1997611"/>
          </a:xfrm>
        </p:grpSpPr>
        <p:cxnSp>
          <p:nvCxnSpPr>
            <p:cNvPr id="52" name="Egyenes összekötő 51">
              <a:extLst>
                <a:ext uri="{FF2B5EF4-FFF2-40B4-BE49-F238E27FC236}">
                  <a16:creationId xmlns:a16="http://schemas.microsoft.com/office/drawing/2014/main" id="{5C1F4C2D-87B1-46BD-A591-002C24BD9A5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Egyenes összekötő 52">
              <a:extLst>
                <a:ext uri="{FF2B5EF4-FFF2-40B4-BE49-F238E27FC236}">
                  <a16:creationId xmlns:a16="http://schemas.microsoft.com/office/drawing/2014/main" id="{487B1D9E-D527-4C4E-B4D7-9674B1A6021E}"/>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Egyenes összekötő 53">
              <a:extLst>
                <a:ext uri="{FF2B5EF4-FFF2-40B4-BE49-F238E27FC236}">
                  <a16:creationId xmlns:a16="http://schemas.microsoft.com/office/drawing/2014/main" id="{2ED81E73-FBD1-4F61-BB10-EE04A6B7AD0D}"/>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Egyenes összekötő 54">
              <a:extLst>
                <a:ext uri="{FF2B5EF4-FFF2-40B4-BE49-F238E27FC236}">
                  <a16:creationId xmlns:a16="http://schemas.microsoft.com/office/drawing/2014/main" id="{088164FB-180C-42FC-829C-421A4E4B1865}"/>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68" name="Csoportba foglalás 67">
            <a:extLst>
              <a:ext uri="{FF2B5EF4-FFF2-40B4-BE49-F238E27FC236}">
                <a16:creationId xmlns:a16="http://schemas.microsoft.com/office/drawing/2014/main" id="{8803D454-2587-4ECD-B159-E2EB361F66B9}"/>
              </a:ext>
            </a:extLst>
          </p:cNvPr>
          <p:cNvGrpSpPr/>
          <p:nvPr/>
        </p:nvGrpSpPr>
        <p:grpSpPr>
          <a:xfrm>
            <a:off x="9385285" y="0"/>
            <a:ext cx="920160" cy="1997611"/>
            <a:chOff x="11278482" y="3633026"/>
            <a:chExt cx="920160" cy="1997611"/>
          </a:xfrm>
        </p:grpSpPr>
        <p:cxnSp>
          <p:nvCxnSpPr>
            <p:cNvPr id="69" name="Egyenes összekötő 68">
              <a:extLst>
                <a:ext uri="{FF2B5EF4-FFF2-40B4-BE49-F238E27FC236}">
                  <a16:creationId xmlns:a16="http://schemas.microsoft.com/office/drawing/2014/main" id="{6CA138CD-2DF7-453B-8B06-415A7DBE2D4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Egyenes összekötő 69">
              <a:extLst>
                <a:ext uri="{FF2B5EF4-FFF2-40B4-BE49-F238E27FC236}">
                  <a16:creationId xmlns:a16="http://schemas.microsoft.com/office/drawing/2014/main" id="{C01EF014-66B1-49EE-A5F0-C879C2322CF4}"/>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Egyenes összekötő 70">
              <a:extLst>
                <a:ext uri="{FF2B5EF4-FFF2-40B4-BE49-F238E27FC236}">
                  <a16:creationId xmlns:a16="http://schemas.microsoft.com/office/drawing/2014/main" id="{B385318C-39B9-491A-B510-B4D598895507}"/>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Egyenes összekötő 71">
              <a:extLst>
                <a:ext uri="{FF2B5EF4-FFF2-40B4-BE49-F238E27FC236}">
                  <a16:creationId xmlns:a16="http://schemas.microsoft.com/office/drawing/2014/main" id="{110B0AE0-2CCC-4BDB-A20E-8E2E93C83884}"/>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19" name="Szabadkézi sokszög: alakzat 18">
            <a:extLst>
              <a:ext uri="{FF2B5EF4-FFF2-40B4-BE49-F238E27FC236}">
                <a16:creationId xmlns:a16="http://schemas.microsoft.com/office/drawing/2014/main" id="{C341684E-829E-4BF1-A681-EADAE2CD62E2}"/>
              </a:ext>
            </a:extLst>
          </p:cNvPr>
          <p:cNvSpPr/>
          <p:nvPr userDrawn="1"/>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0" name="Hatszög 19">
            <a:extLst>
              <a:ext uri="{FF2B5EF4-FFF2-40B4-BE49-F238E27FC236}">
                <a16:creationId xmlns:a16="http://schemas.microsoft.com/office/drawing/2014/main" id="{2DAD2769-4297-417A-8164-ED0D6D78AD9D}"/>
              </a:ext>
            </a:extLst>
          </p:cNvPr>
          <p:cNvSpPr/>
          <p:nvPr userDrawn="1"/>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21" name="Csoportba foglalás 20">
            <a:extLst>
              <a:ext uri="{FF2B5EF4-FFF2-40B4-BE49-F238E27FC236}">
                <a16:creationId xmlns:a16="http://schemas.microsoft.com/office/drawing/2014/main" id="{B8B33F3E-5C37-4A4C-B4C6-EA54D33902D4}"/>
              </a:ext>
            </a:extLst>
          </p:cNvPr>
          <p:cNvGrpSpPr/>
          <p:nvPr userDrawn="1"/>
        </p:nvGrpSpPr>
        <p:grpSpPr>
          <a:xfrm>
            <a:off x="10495733" y="110384"/>
            <a:ext cx="1704813" cy="4730751"/>
            <a:chOff x="10487187" y="76200"/>
            <a:chExt cx="1704813" cy="4730751"/>
          </a:xfrm>
        </p:grpSpPr>
        <p:cxnSp>
          <p:nvCxnSpPr>
            <p:cNvPr id="22" name="Egyenes összekötő 21">
              <a:extLst>
                <a:ext uri="{FF2B5EF4-FFF2-40B4-BE49-F238E27FC236}">
                  <a16:creationId xmlns:a16="http://schemas.microsoft.com/office/drawing/2014/main" id="{D19AA09F-505D-4A1B-8ADE-4526475AE80C}"/>
                </a:ext>
              </a:extLst>
            </p:cNvPr>
            <p:cNvCxnSpPr>
              <a:cxnSpLocks/>
            </p:cNvCxnSpPr>
            <p:nvPr userDrawn="1"/>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Egyenes összekötő 23">
              <a:extLst>
                <a:ext uri="{FF2B5EF4-FFF2-40B4-BE49-F238E27FC236}">
                  <a16:creationId xmlns:a16="http://schemas.microsoft.com/office/drawing/2014/main" id="{7027A8CD-67FD-41A9-B2C0-9EC7F454C24B}"/>
                </a:ext>
              </a:extLst>
            </p:cNvPr>
            <p:cNvCxnSpPr>
              <a:cxnSpLocks/>
            </p:cNvCxnSpPr>
            <p:nvPr userDrawn="1"/>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Egyenes összekötő 24">
              <a:extLst>
                <a:ext uri="{FF2B5EF4-FFF2-40B4-BE49-F238E27FC236}">
                  <a16:creationId xmlns:a16="http://schemas.microsoft.com/office/drawing/2014/main" id="{5DC57B15-8568-42AC-BFE0-0C2119729CED}"/>
                </a:ext>
              </a:extLst>
            </p:cNvPr>
            <p:cNvCxnSpPr>
              <a:cxnSpLocks/>
            </p:cNvCxnSpPr>
            <p:nvPr userDrawn="1"/>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Egyenes összekötő 25">
              <a:extLst>
                <a:ext uri="{FF2B5EF4-FFF2-40B4-BE49-F238E27FC236}">
                  <a16:creationId xmlns:a16="http://schemas.microsoft.com/office/drawing/2014/main" id="{E425B8B1-1E07-445B-A087-2A43D12A7014}"/>
                </a:ext>
              </a:extLst>
            </p:cNvPr>
            <p:cNvCxnSpPr>
              <a:cxnSpLocks/>
            </p:cNvCxnSpPr>
            <p:nvPr userDrawn="1"/>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35" name="Csoportba foglalás 34">
            <a:extLst>
              <a:ext uri="{FF2B5EF4-FFF2-40B4-BE49-F238E27FC236}">
                <a16:creationId xmlns:a16="http://schemas.microsoft.com/office/drawing/2014/main" id="{70E1614E-4C6F-48E1-BC33-880C673FA9CF}"/>
              </a:ext>
            </a:extLst>
          </p:cNvPr>
          <p:cNvGrpSpPr/>
          <p:nvPr userDrawn="1"/>
        </p:nvGrpSpPr>
        <p:grpSpPr>
          <a:xfrm>
            <a:off x="9385285" y="-34184"/>
            <a:ext cx="920160" cy="1997611"/>
            <a:chOff x="11278482" y="3633026"/>
            <a:chExt cx="920160" cy="1997611"/>
          </a:xfrm>
        </p:grpSpPr>
        <p:cxnSp>
          <p:nvCxnSpPr>
            <p:cNvPr id="36" name="Egyenes összekötő 35">
              <a:extLst>
                <a:ext uri="{FF2B5EF4-FFF2-40B4-BE49-F238E27FC236}">
                  <a16:creationId xmlns:a16="http://schemas.microsoft.com/office/drawing/2014/main" id="{17D8AA49-852A-44EB-9D49-F9DE560B3E56}"/>
                </a:ext>
              </a:extLst>
            </p:cNvPr>
            <p:cNvCxnSpPr>
              <a:cxnSpLocks/>
            </p:cNvCxnSpPr>
            <p:nvPr userDrawn="1"/>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Egyenes összekötő 36">
              <a:extLst>
                <a:ext uri="{FF2B5EF4-FFF2-40B4-BE49-F238E27FC236}">
                  <a16:creationId xmlns:a16="http://schemas.microsoft.com/office/drawing/2014/main" id="{3218B5B0-509E-4795-AC5A-1D305E6CAE98}"/>
                </a:ext>
              </a:extLst>
            </p:cNvPr>
            <p:cNvCxnSpPr>
              <a:cxnSpLocks/>
            </p:cNvCxnSpPr>
            <p:nvPr userDrawn="1"/>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Egyenes összekötő 37">
              <a:extLst>
                <a:ext uri="{FF2B5EF4-FFF2-40B4-BE49-F238E27FC236}">
                  <a16:creationId xmlns:a16="http://schemas.microsoft.com/office/drawing/2014/main" id="{56A013DB-5A47-49F6-98BD-41E02A110A39}"/>
                </a:ext>
              </a:extLst>
            </p:cNvPr>
            <p:cNvCxnSpPr>
              <a:cxnSpLocks/>
            </p:cNvCxnSpPr>
            <p:nvPr userDrawn="1"/>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Egyenes összekötő 38">
              <a:extLst>
                <a:ext uri="{FF2B5EF4-FFF2-40B4-BE49-F238E27FC236}">
                  <a16:creationId xmlns:a16="http://schemas.microsoft.com/office/drawing/2014/main" id="{870D253D-1FC0-4FF1-A658-166075CB718C}"/>
                </a:ext>
              </a:extLst>
            </p:cNvPr>
            <p:cNvCxnSpPr>
              <a:cxnSpLocks/>
            </p:cNvCxnSpPr>
            <p:nvPr userDrawn="1"/>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0" name="Szöveg helye 2">
            <a:extLst>
              <a:ext uri="{FF2B5EF4-FFF2-40B4-BE49-F238E27FC236}">
                <a16:creationId xmlns:a16="http://schemas.microsoft.com/office/drawing/2014/main" id="{ABA4C9AA-7C09-45E5-A7DD-7E7C02A3A718}"/>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43" name="Egyenes összekötő 16">
            <a:extLst>
              <a:ext uri="{FF2B5EF4-FFF2-40B4-BE49-F238E27FC236}">
                <a16:creationId xmlns:a16="http://schemas.microsoft.com/office/drawing/2014/main" id="{97657ECD-A043-401F-B2D2-076A44E5D265}"/>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4" name="Tartalom helye 2">
            <a:extLst>
              <a:ext uri="{FF2B5EF4-FFF2-40B4-BE49-F238E27FC236}">
                <a16:creationId xmlns:a16="http://schemas.microsoft.com/office/drawing/2014/main" id="{6AF96B14-E517-48DC-9FB2-FF7D94B5731E}"/>
              </a:ext>
            </a:extLst>
          </p:cNvPr>
          <p:cNvSpPr>
            <a:spLocks noGrp="1"/>
          </p:cNvSpPr>
          <p:nvPr>
            <p:ph idx="1" hasCustomPrompt="1"/>
          </p:nvPr>
        </p:nvSpPr>
        <p:spPr>
          <a:xfrm>
            <a:off x="472870" y="2508249"/>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5" name="Tartalom helye 2">
            <a:extLst>
              <a:ext uri="{FF2B5EF4-FFF2-40B4-BE49-F238E27FC236}">
                <a16:creationId xmlns:a16="http://schemas.microsoft.com/office/drawing/2014/main" id="{8296CAB6-26EA-4D94-88B6-96C847A17227}"/>
              </a:ext>
            </a:extLst>
          </p:cNvPr>
          <p:cNvSpPr>
            <a:spLocks noGrp="1"/>
          </p:cNvSpPr>
          <p:nvPr>
            <p:ph idx="14" hasCustomPrompt="1"/>
          </p:nvPr>
        </p:nvSpPr>
        <p:spPr>
          <a:xfrm>
            <a:off x="6223000" y="2508248"/>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6" name="Szöveg helye 2">
            <a:extLst>
              <a:ext uri="{FF2B5EF4-FFF2-40B4-BE49-F238E27FC236}">
                <a16:creationId xmlns:a16="http://schemas.microsoft.com/office/drawing/2014/main" id="{D80DA0BD-AFB8-41B5-9E08-148F05891301}"/>
              </a:ext>
            </a:extLst>
          </p:cNvPr>
          <p:cNvSpPr>
            <a:spLocks noGrp="1"/>
          </p:cNvSpPr>
          <p:nvPr>
            <p:ph type="body" sz="quarter" idx="15" hasCustomPrompt="1"/>
          </p:nvPr>
        </p:nvSpPr>
        <p:spPr>
          <a:xfrm>
            <a:off x="473075" y="1498600"/>
            <a:ext cx="5435395" cy="67734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47" name="Szöveg helye 2">
            <a:extLst>
              <a:ext uri="{FF2B5EF4-FFF2-40B4-BE49-F238E27FC236}">
                <a16:creationId xmlns:a16="http://schemas.microsoft.com/office/drawing/2014/main" id="{F632D821-8C4C-4448-BBC2-116ED87E108F}"/>
              </a:ext>
            </a:extLst>
          </p:cNvPr>
          <p:cNvSpPr>
            <a:spLocks noGrp="1"/>
          </p:cNvSpPr>
          <p:nvPr>
            <p:ph type="body" sz="quarter" idx="16" hasCustomPrompt="1"/>
          </p:nvPr>
        </p:nvSpPr>
        <p:spPr>
          <a:xfrm>
            <a:off x="6223001" y="1498600"/>
            <a:ext cx="5435600"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57" name="Cím 1">
            <a:extLst>
              <a:ext uri="{FF2B5EF4-FFF2-40B4-BE49-F238E27FC236}">
                <a16:creationId xmlns:a16="http://schemas.microsoft.com/office/drawing/2014/main" id="{01C080AB-B69B-4DC5-BAC5-B3EFEDE1F1D8}"/>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58" name="Text Placeholder 22">
            <a:extLst>
              <a:ext uri="{FF2B5EF4-FFF2-40B4-BE49-F238E27FC236}">
                <a16:creationId xmlns:a16="http://schemas.microsoft.com/office/drawing/2014/main" id="{1A88F624-6C70-43F1-B167-48A6C2F0D448}"/>
              </a:ext>
            </a:extLst>
          </p:cNvPr>
          <p:cNvSpPr>
            <a:spLocks noGrp="1"/>
          </p:cNvSpPr>
          <p:nvPr>
            <p:ph type="body" sz="quarter" idx="17"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49" name="Kép 48" descr="A képen tányér, ülő, aláírás, óra látható&#10;&#10;Automatikusan generált leírás">
            <a:extLst>
              <a:ext uri="{FF2B5EF4-FFF2-40B4-BE49-F238E27FC236}">
                <a16:creationId xmlns:a16="http://schemas.microsoft.com/office/drawing/2014/main" id="{5FC7A1F9-728B-4B3C-B1F2-1F5D9301AE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56" name="Kép 55" descr="A képen sötét, ülő, óra, aláírás látható&#10;&#10;Automatikusan generált leírás">
            <a:extLst>
              <a:ext uri="{FF2B5EF4-FFF2-40B4-BE49-F238E27FC236}">
                <a16:creationId xmlns:a16="http://schemas.microsoft.com/office/drawing/2014/main" id="{25830AB8-7812-4C5E-8F7E-B47D62B3CDF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59" name="Dia számának helye 5">
            <a:extLst>
              <a:ext uri="{FF2B5EF4-FFF2-40B4-BE49-F238E27FC236}">
                <a16:creationId xmlns:a16="http://schemas.microsoft.com/office/drawing/2014/main" id="{E1FF9537-35A5-4210-9373-ED814B5FC559}"/>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60" name="Egyenes összekötő 59">
            <a:extLst>
              <a:ext uri="{FF2B5EF4-FFF2-40B4-BE49-F238E27FC236}">
                <a16:creationId xmlns:a16="http://schemas.microsoft.com/office/drawing/2014/main" id="{88D1B252-5CCD-4A21-A29D-C49EB5069B50}"/>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7783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column_3">
    <p:bg>
      <p:bgRef idx="1001">
        <a:schemeClr val="bg1"/>
      </p:bgRef>
    </p:bg>
    <p:spTree>
      <p:nvGrpSpPr>
        <p:cNvPr id="1" name=""/>
        <p:cNvGrpSpPr/>
        <p:nvPr/>
      </p:nvGrpSpPr>
      <p:grpSpPr>
        <a:xfrm>
          <a:off x="0" y="0"/>
          <a:ext cx="0" cy="0"/>
          <a:chOff x="0" y="0"/>
          <a:chExt cx="0" cy="0"/>
        </a:xfrm>
      </p:grpSpPr>
      <p:sp>
        <p:nvSpPr>
          <p:cNvPr id="67" name="Szabadkézi sokszög: alakzat 66">
            <a:extLst>
              <a:ext uri="{FF2B5EF4-FFF2-40B4-BE49-F238E27FC236}">
                <a16:creationId xmlns:a16="http://schemas.microsoft.com/office/drawing/2014/main" id="{1DE1DF96-974C-41E9-BB0E-C86D471FD15C}"/>
              </a:ext>
            </a:extLst>
          </p:cNvPr>
          <p:cNvSpPr/>
          <p:nvPr/>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3" name="Hatszög 2">
            <a:extLst>
              <a:ext uri="{FF2B5EF4-FFF2-40B4-BE49-F238E27FC236}">
                <a16:creationId xmlns:a16="http://schemas.microsoft.com/office/drawing/2014/main" id="{FD072583-75E6-47AF-AE65-150DD0D38616}"/>
              </a:ext>
            </a:extLst>
          </p:cNvPr>
          <p:cNvSpPr/>
          <p:nvPr/>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50" name="Csoportba foglalás 49">
            <a:extLst>
              <a:ext uri="{FF2B5EF4-FFF2-40B4-BE49-F238E27FC236}">
                <a16:creationId xmlns:a16="http://schemas.microsoft.com/office/drawing/2014/main" id="{CC5268D3-3B7D-4210-BDFC-118C958095D6}"/>
              </a:ext>
            </a:extLst>
          </p:cNvPr>
          <p:cNvGrpSpPr/>
          <p:nvPr/>
        </p:nvGrpSpPr>
        <p:grpSpPr>
          <a:xfrm>
            <a:off x="10487187" y="76200"/>
            <a:ext cx="1704813" cy="4730751"/>
            <a:chOff x="10487187" y="76200"/>
            <a:chExt cx="1704813" cy="4730751"/>
          </a:xfrm>
        </p:grpSpPr>
        <p:cxnSp>
          <p:nvCxnSpPr>
            <p:cNvPr id="23" name="Egyenes összekötő 22">
              <a:extLst>
                <a:ext uri="{FF2B5EF4-FFF2-40B4-BE49-F238E27FC236}">
                  <a16:creationId xmlns:a16="http://schemas.microsoft.com/office/drawing/2014/main" id="{84FF3A90-ED12-46DC-A784-86E8E48CBB14}"/>
                </a:ext>
              </a:extLst>
            </p:cNvPr>
            <p:cNvCxnSpPr>
              <a:cxnSpLocks/>
            </p:cNvCxnSpPr>
            <p:nvPr/>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Egyenes összekötő 28">
              <a:extLst>
                <a:ext uri="{FF2B5EF4-FFF2-40B4-BE49-F238E27FC236}">
                  <a16:creationId xmlns:a16="http://schemas.microsoft.com/office/drawing/2014/main" id="{8700DE92-B350-4450-8710-0E4EC6B3CAFE}"/>
                </a:ext>
              </a:extLst>
            </p:cNvPr>
            <p:cNvCxnSpPr>
              <a:cxnSpLocks/>
            </p:cNvCxnSpPr>
            <p:nvPr/>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Egyenes összekötő 30">
              <a:extLst>
                <a:ext uri="{FF2B5EF4-FFF2-40B4-BE49-F238E27FC236}">
                  <a16:creationId xmlns:a16="http://schemas.microsoft.com/office/drawing/2014/main" id="{DB435585-D454-41B8-83DC-7DC99F2CF8D5}"/>
                </a:ext>
              </a:extLst>
            </p:cNvPr>
            <p:cNvCxnSpPr>
              <a:cxnSpLocks/>
            </p:cNvCxnSpPr>
            <p:nvPr/>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Egyenes összekötő 31">
              <a:extLst>
                <a:ext uri="{FF2B5EF4-FFF2-40B4-BE49-F238E27FC236}">
                  <a16:creationId xmlns:a16="http://schemas.microsoft.com/office/drawing/2014/main" id="{F0C4CB40-27E2-4C59-BC65-F6AAE576EAD7}"/>
                </a:ext>
              </a:extLst>
            </p:cNvPr>
            <p:cNvCxnSpPr>
              <a:cxnSpLocks/>
            </p:cNvCxnSpPr>
            <p:nvPr/>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51" name="Csoportba foglalás 50">
            <a:extLst>
              <a:ext uri="{FF2B5EF4-FFF2-40B4-BE49-F238E27FC236}">
                <a16:creationId xmlns:a16="http://schemas.microsoft.com/office/drawing/2014/main" id="{FC40CC48-12BA-4A18-967E-5F0344379F07}"/>
              </a:ext>
            </a:extLst>
          </p:cNvPr>
          <p:cNvGrpSpPr/>
          <p:nvPr/>
        </p:nvGrpSpPr>
        <p:grpSpPr>
          <a:xfrm>
            <a:off x="10570634" y="-26821"/>
            <a:ext cx="920160" cy="1997611"/>
            <a:chOff x="11278482" y="3633026"/>
            <a:chExt cx="920160" cy="1997611"/>
          </a:xfrm>
        </p:grpSpPr>
        <p:cxnSp>
          <p:nvCxnSpPr>
            <p:cNvPr id="52" name="Egyenes összekötő 51">
              <a:extLst>
                <a:ext uri="{FF2B5EF4-FFF2-40B4-BE49-F238E27FC236}">
                  <a16:creationId xmlns:a16="http://schemas.microsoft.com/office/drawing/2014/main" id="{5C1F4C2D-87B1-46BD-A591-002C24BD9A5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Egyenes összekötő 52">
              <a:extLst>
                <a:ext uri="{FF2B5EF4-FFF2-40B4-BE49-F238E27FC236}">
                  <a16:creationId xmlns:a16="http://schemas.microsoft.com/office/drawing/2014/main" id="{487B1D9E-D527-4C4E-B4D7-9674B1A6021E}"/>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Egyenes összekötő 53">
              <a:extLst>
                <a:ext uri="{FF2B5EF4-FFF2-40B4-BE49-F238E27FC236}">
                  <a16:creationId xmlns:a16="http://schemas.microsoft.com/office/drawing/2014/main" id="{2ED81E73-FBD1-4F61-BB10-EE04A6B7AD0D}"/>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Egyenes összekötő 54">
              <a:extLst>
                <a:ext uri="{FF2B5EF4-FFF2-40B4-BE49-F238E27FC236}">
                  <a16:creationId xmlns:a16="http://schemas.microsoft.com/office/drawing/2014/main" id="{088164FB-180C-42FC-829C-421A4E4B1865}"/>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68" name="Csoportba foglalás 67">
            <a:extLst>
              <a:ext uri="{FF2B5EF4-FFF2-40B4-BE49-F238E27FC236}">
                <a16:creationId xmlns:a16="http://schemas.microsoft.com/office/drawing/2014/main" id="{8803D454-2587-4ECD-B159-E2EB361F66B9}"/>
              </a:ext>
            </a:extLst>
          </p:cNvPr>
          <p:cNvGrpSpPr/>
          <p:nvPr/>
        </p:nvGrpSpPr>
        <p:grpSpPr>
          <a:xfrm>
            <a:off x="9385285" y="0"/>
            <a:ext cx="920160" cy="1997611"/>
            <a:chOff x="11278482" y="3633026"/>
            <a:chExt cx="920160" cy="1997611"/>
          </a:xfrm>
        </p:grpSpPr>
        <p:cxnSp>
          <p:nvCxnSpPr>
            <p:cNvPr id="69" name="Egyenes összekötő 68">
              <a:extLst>
                <a:ext uri="{FF2B5EF4-FFF2-40B4-BE49-F238E27FC236}">
                  <a16:creationId xmlns:a16="http://schemas.microsoft.com/office/drawing/2014/main" id="{6CA138CD-2DF7-453B-8B06-415A7DBE2D4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Egyenes összekötő 69">
              <a:extLst>
                <a:ext uri="{FF2B5EF4-FFF2-40B4-BE49-F238E27FC236}">
                  <a16:creationId xmlns:a16="http://schemas.microsoft.com/office/drawing/2014/main" id="{C01EF014-66B1-49EE-A5F0-C879C2322CF4}"/>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Egyenes összekötő 70">
              <a:extLst>
                <a:ext uri="{FF2B5EF4-FFF2-40B4-BE49-F238E27FC236}">
                  <a16:creationId xmlns:a16="http://schemas.microsoft.com/office/drawing/2014/main" id="{B385318C-39B9-491A-B510-B4D598895507}"/>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Egyenes összekötő 71">
              <a:extLst>
                <a:ext uri="{FF2B5EF4-FFF2-40B4-BE49-F238E27FC236}">
                  <a16:creationId xmlns:a16="http://schemas.microsoft.com/office/drawing/2014/main" id="{110B0AE0-2CCC-4BDB-A20E-8E2E93C83884}"/>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19" name="Szabadkézi sokszög: alakzat 18">
            <a:extLst>
              <a:ext uri="{FF2B5EF4-FFF2-40B4-BE49-F238E27FC236}">
                <a16:creationId xmlns:a16="http://schemas.microsoft.com/office/drawing/2014/main" id="{C341684E-829E-4BF1-A681-EADAE2CD62E2}"/>
              </a:ext>
            </a:extLst>
          </p:cNvPr>
          <p:cNvSpPr/>
          <p:nvPr userDrawn="1"/>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0" name="Hatszög 19">
            <a:extLst>
              <a:ext uri="{FF2B5EF4-FFF2-40B4-BE49-F238E27FC236}">
                <a16:creationId xmlns:a16="http://schemas.microsoft.com/office/drawing/2014/main" id="{2DAD2769-4297-417A-8164-ED0D6D78AD9D}"/>
              </a:ext>
            </a:extLst>
          </p:cNvPr>
          <p:cNvSpPr/>
          <p:nvPr userDrawn="1"/>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21" name="Csoportba foglalás 20">
            <a:extLst>
              <a:ext uri="{FF2B5EF4-FFF2-40B4-BE49-F238E27FC236}">
                <a16:creationId xmlns:a16="http://schemas.microsoft.com/office/drawing/2014/main" id="{B8B33F3E-5C37-4A4C-B4C6-EA54D33902D4}"/>
              </a:ext>
            </a:extLst>
          </p:cNvPr>
          <p:cNvGrpSpPr/>
          <p:nvPr userDrawn="1"/>
        </p:nvGrpSpPr>
        <p:grpSpPr>
          <a:xfrm>
            <a:off x="10495733" y="110384"/>
            <a:ext cx="1704813" cy="4730751"/>
            <a:chOff x="10487187" y="76200"/>
            <a:chExt cx="1704813" cy="4730751"/>
          </a:xfrm>
        </p:grpSpPr>
        <p:cxnSp>
          <p:nvCxnSpPr>
            <p:cNvPr id="22" name="Egyenes összekötő 21">
              <a:extLst>
                <a:ext uri="{FF2B5EF4-FFF2-40B4-BE49-F238E27FC236}">
                  <a16:creationId xmlns:a16="http://schemas.microsoft.com/office/drawing/2014/main" id="{D19AA09F-505D-4A1B-8ADE-4526475AE80C}"/>
                </a:ext>
              </a:extLst>
            </p:cNvPr>
            <p:cNvCxnSpPr>
              <a:cxnSpLocks/>
            </p:cNvCxnSpPr>
            <p:nvPr userDrawn="1"/>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Egyenes összekötő 23">
              <a:extLst>
                <a:ext uri="{FF2B5EF4-FFF2-40B4-BE49-F238E27FC236}">
                  <a16:creationId xmlns:a16="http://schemas.microsoft.com/office/drawing/2014/main" id="{7027A8CD-67FD-41A9-B2C0-9EC7F454C24B}"/>
                </a:ext>
              </a:extLst>
            </p:cNvPr>
            <p:cNvCxnSpPr>
              <a:cxnSpLocks/>
            </p:cNvCxnSpPr>
            <p:nvPr userDrawn="1"/>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Egyenes összekötő 24">
              <a:extLst>
                <a:ext uri="{FF2B5EF4-FFF2-40B4-BE49-F238E27FC236}">
                  <a16:creationId xmlns:a16="http://schemas.microsoft.com/office/drawing/2014/main" id="{5DC57B15-8568-42AC-BFE0-0C2119729CED}"/>
                </a:ext>
              </a:extLst>
            </p:cNvPr>
            <p:cNvCxnSpPr>
              <a:cxnSpLocks/>
            </p:cNvCxnSpPr>
            <p:nvPr userDrawn="1"/>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Egyenes összekötő 25">
              <a:extLst>
                <a:ext uri="{FF2B5EF4-FFF2-40B4-BE49-F238E27FC236}">
                  <a16:creationId xmlns:a16="http://schemas.microsoft.com/office/drawing/2014/main" id="{E425B8B1-1E07-445B-A087-2A43D12A7014}"/>
                </a:ext>
              </a:extLst>
            </p:cNvPr>
            <p:cNvCxnSpPr>
              <a:cxnSpLocks/>
            </p:cNvCxnSpPr>
            <p:nvPr userDrawn="1"/>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35" name="Csoportba foglalás 34">
            <a:extLst>
              <a:ext uri="{FF2B5EF4-FFF2-40B4-BE49-F238E27FC236}">
                <a16:creationId xmlns:a16="http://schemas.microsoft.com/office/drawing/2014/main" id="{70E1614E-4C6F-48E1-BC33-880C673FA9CF}"/>
              </a:ext>
            </a:extLst>
          </p:cNvPr>
          <p:cNvGrpSpPr/>
          <p:nvPr userDrawn="1"/>
        </p:nvGrpSpPr>
        <p:grpSpPr>
          <a:xfrm>
            <a:off x="9385285" y="-34184"/>
            <a:ext cx="920160" cy="1997611"/>
            <a:chOff x="11278482" y="3633026"/>
            <a:chExt cx="920160" cy="1997611"/>
          </a:xfrm>
        </p:grpSpPr>
        <p:cxnSp>
          <p:nvCxnSpPr>
            <p:cNvPr id="36" name="Egyenes összekötő 35">
              <a:extLst>
                <a:ext uri="{FF2B5EF4-FFF2-40B4-BE49-F238E27FC236}">
                  <a16:creationId xmlns:a16="http://schemas.microsoft.com/office/drawing/2014/main" id="{17D8AA49-852A-44EB-9D49-F9DE560B3E56}"/>
                </a:ext>
              </a:extLst>
            </p:cNvPr>
            <p:cNvCxnSpPr>
              <a:cxnSpLocks/>
            </p:cNvCxnSpPr>
            <p:nvPr userDrawn="1"/>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Egyenes összekötő 36">
              <a:extLst>
                <a:ext uri="{FF2B5EF4-FFF2-40B4-BE49-F238E27FC236}">
                  <a16:creationId xmlns:a16="http://schemas.microsoft.com/office/drawing/2014/main" id="{3218B5B0-509E-4795-AC5A-1D305E6CAE98}"/>
                </a:ext>
              </a:extLst>
            </p:cNvPr>
            <p:cNvCxnSpPr>
              <a:cxnSpLocks/>
            </p:cNvCxnSpPr>
            <p:nvPr userDrawn="1"/>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Egyenes összekötő 37">
              <a:extLst>
                <a:ext uri="{FF2B5EF4-FFF2-40B4-BE49-F238E27FC236}">
                  <a16:creationId xmlns:a16="http://schemas.microsoft.com/office/drawing/2014/main" id="{56A013DB-5A47-49F6-98BD-41E02A110A39}"/>
                </a:ext>
              </a:extLst>
            </p:cNvPr>
            <p:cNvCxnSpPr>
              <a:cxnSpLocks/>
            </p:cNvCxnSpPr>
            <p:nvPr userDrawn="1"/>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Egyenes összekötő 38">
              <a:extLst>
                <a:ext uri="{FF2B5EF4-FFF2-40B4-BE49-F238E27FC236}">
                  <a16:creationId xmlns:a16="http://schemas.microsoft.com/office/drawing/2014/main" id="{870D253D-1FC0-4FF1-A658-166075CB718C}"/>
                </a:ext>
              </a:extLst>
            </p:cNvPr>
            <p:cNvCxnSpPr>
              <a:cxnSpLocks/>
            </p:cNvCxnSpPr>
            <p:nvPr userDrawn="1"/>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40" name="Szöveg helye 2">
            <a:extLst>
              <a:ext uri="{FF2B5EF4-FFF2-40B4-BE49-F238E27FC236}">
                <a16:creationId xmlns:a16="http://schemas.microsoft.com/office/drawing/2014/main" id="{CA038B01-BF42-437F-9967-2EC0E003C184}"/>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43" name="Egyenes összekötő 16">
            <a:extLst>
              <a:ext uri="{FF2B5EF4-FFF2-40B4-BE49-F238E27FC236}">
                <a16:creationId xmlns:a16="http://schemas.microsoft.com/office/drawing/2014/main" id="{DFB81A4F-691B-4809-8FF2-99705DB5E278}"/>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4" name="Tartalom helye 2">
            <a:extLst>
              <a:ext uri="{FF2B5EF4-FFF2-40B4-BE49-F238E27FC236}">
                <a16:creationId xmlns:a16="http://schemas.microsoft.com/office/drawing/2014/main" id="{26253D30-55D9-451C-B2E8-8790AE741004}"/>
              </a:ext>
            </a:extLst>
          </p:cNvPr>
          <p:cNvSpPr>
            <a:spLocks noGrp="1"/>
          </p:cNvSpPr>
          <p:nvPr>
            <p:ph idx="1" hasCustomPrompt="1"/>
          </p:nvPr>
        </p:nvSpPr>
        <p:spPr>
          <a:xfrm>
            <a:off x="472870" y="2508769"/>
            <a:ext cx="3603830" cy="350150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5" name="Szöveg helye 2">
            <a:extLst>
              <a:ext uri="{FF2B5EF4-FFF2-40B4-BE49-F238E27FC236}">
                <a16:creationId xmlns:a16="http://schemas.microsoft.com/office/drawing/2014/main" id="{2DC9ADA5-65D3-4552-9B5C-CE122BD4F400}"/>
              </a:ext>
            </a:extLst>
          </p:cNvPr>
          <p:cNvSpPr>
            <a:spLocks noGrp="1"/>
          </p:cNvSpPr>
          <p:nvPr>
            <p:ph type="body" sz="quarter" idx="14" hasCustomPrompt="1"/>
          </p:nvPr>
        </p:nvSpPr>
        <p:spPr>
          <a:xfrm>
            <a:off x="47307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46" name="Tartalom helye 2">
            <a:extLst>
              <a:ext uri="{FF2B5EF4-FFF2-40B4-BE49-F238E27FC236}">
                <a16:creationId xmlns:a16="http://schemas.microsoft.com/office/drawing/2014/main" id="{79AEEF76-4772-4B44-A4CF-9E7E1A1271C3}"/>
              </a:ext>
            </a:extLst>
          </p:cNvPr>
          <p:cNvSpPr>
            <a:spLocks noGrp="1"/>
          </p:cNvSpPr>
          <p:nvPr>
            <p:ph idx="15" hasCustomPrompt="1"/>
          </p:nvPr>
        </p:nvSpPr>
        <p:spPr>
          <a:xfrm>
            <a:off x="4263820" y="2507729"/>
            <a:ext cx="3603830" cy="3502544"/>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7" name="Tartalom helye 2">
            <a:extLst>
              <a:ext uri="{FF2B5EF4-FFF2-40B4-BE49-F238E27FC236}">
                <a16:creationId xmlns:a16="http://schemas.microsoft.com/office/drawing/2014/main" id="{17BE83F8-22E8-4489-9892-CD6588F0C56E}"/>
              </a:ext>
            </a:extLst>
          </p:cNvPr>
          <p:cNvSpPr>
            <a:spLocks noGrp="1"/>
          </p:cNvSpPr>
          <p:nvPr>
            <p:ph idx="16" hasCustomPrompt="1"/>
          </p:nvPr>
        </p:nvSpPr>
        <p:spPr>
          <a:xfrm>
            <a:off x="8054770" y="2507729"/>
            <a:ext cx="3603830" cy="3484047"/>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48" name="Szöveg helye 2">
            <a:extLst>
              <a:ext uri="{FF2B5EF4-FFF2-40B4-BE49-F238E27FC236}">
                <a16:creationId xmlns:a16="http://schemas.microsoft.com/office/drawing/2014/main" id="{7DE144DE-7826-4E90-9CDE-24762496EA00}"/>
              </a:ext>
            </a:extLst>
          </p:cNvPr>
          <p:cNvSpPr>
            <a:spLocks noGrp="1"/>
          </p:cNvSpPr>
          <p:nvPr>
            <p:ph type="body" sz="quarter" idx="17" hasCustomPrompt="1"/>
          </p:nvPr>
        </p:nvSpPr>
        <p:spPr>
          <a:xfrm>
            <a:off x="4264025" y="149808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49" name="Szöveg helye 2">
            <a:extLst>
              <a:ext uri="{FF2B5EF4-FFF2-40B4-BE49-F238E27FC236}">
                <a16:creationId xmlns:a16="http://schemas.microsoft.com/office/drawing/2014/main" id="{245FAB1A-D600-4390-AA82-9A691521573D}"/>
              </a:ext>
            </a:extLst>
          </p:cNvPr>
          <p:cNvSpPr>
            <a:spLocks noGrp="1"/>
          </p:cNvSpPr>
          <p:nvPr>
            <p:ph type="body" sz="quarter" idx="18" hasCustomPrompt="1"/>
          </p:nvPr>
        </p:nvSpPr>
        <p:spPr>
          <a:xfrm>
            <a:off x="805456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59" name="Cím 1">
            <a:extLst>
              <a:ext uri="{FF2B5EF4-FFF2-40B4-BE49-F238E27FC236}">
                <a16:creationId xmlns:a16="http://schemas.microsoft.com/office/drawing/2014/main" id="{4A0AFA45-DC11-4BCA-A752-C4A34AC5DDCB}"/>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60" name="Text Placeholder 22">
            <a:extLst>
              <a:ext uri="{FF2B5EF4-FFF2-40B4-BE49-F238E27FC236}">
                <a16:creationId xmlns:a16="http://schemas.microsoft.com/office/drawing/2014/main" id="{4C94AAAE-1977-443F-8418-EBDD61F4B3F3}"/>
              </a:ext>
            </a:extLst>
          </p:cNvPr>
          <p:cNvSpPr>
            <a:spLocks noGrp="1"/>
          </p:cNvSpPr>
          <p:nvPr>
            <p:ph type="body" sz="quarter" idx="19" hasCustomPrompt="1"/>
          </p:nvPr>
        </p:nvSpPr>
        <p:spPr>
          <a:xfrm>
            <a:off x="472584" y="874209"/>
            <a:ext cx="11183938" cy="323821"/>
          </a:xfrm>
        </p:spPr>
        <p:txBody>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57" name="Kép 56" descr="A képen tányér, ülő, aláírás, óra látható&#10;&#10;Automatikusan generált leírás">
            <a:extLst>
              <a:ext uri="{FF2B5EF4-FFF2-40B4-BE49-F238E27FC236}">
                <a16:creationId xmlns:a16="http://schemas.microsoft.com/office/drawing/2014/main" id="{2B8EDF24-44E3-4CD7-BDD2-0E92F1127B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58" name="Kép 57" descr="A képen sötét, ülő, óra, aláírás látható&#10;&#10;Automatikusan generált leírás">
            <a:extLst>
              <a:ext uri="{FF2B5EF4-FFF2-40B4-BE49-F238E27FC236}">
                <a16:creationId xmlns:a16="http://schemas.microsoft.com/office/drawing/2014/main" id="{0E1E84F9-041A-4EF0-A219-F6EFCB79A1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61" name="Dia számának helye 5">
            <a:extLst>
              <a:ext uri="{FF2B5EF4-FFF2-40B4-BE49-F238E27FC236}">
                <a16:creationId xmlns:a16="http://schemas.microsoft.com/office/drawing/2014/main" id="{86DC0ACD-DDCA-421A-AE9A-614892B03AD9}"/>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62" name="Egyenes összekötő 61">
            <a:extLst>
              <a:ext uri="{FF2B5EF4-FFF2-40B4-BE49-F238E27FC236}">
                <a16:creationId xmlns:a16="http://schemas.microsoft.com/office/drawing/2014/main" id="{3A1848BA-AA39-4102-A8A1-90BB28EABFBA}"/>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57528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content_4">
    <p:bg>
      <p:bgRef idx="1001">
        <a:schemeClr val="bg1"/>
      </p:bgRef>
    </p:bg>
    <p:spTree>
      <p:nvGrpSpPr>
        <p:cNvPr id="1" name=""/>
        <p:cNvGrpSpPr/>
        <p:nvPr/>
      </p:nvGrpSpPr>
      <p:grpSpPr>
        <a:xfrm>
          <a:off x="0" y="0"/>
          <a:ext cx="0" cy="0"/>
          <a:chOff x="0" y="0"/>
          <a:chExt cx="0" cy="0"/>
        </a:xfrm>
      </p:grpSpPr>
      <p:pic>
        <p:nvPicPr>
          <p:cNvPr id="31" name="Kép 30" descr="A képen objektum, sötét, ülő, leállítás látható&#10;&#10;Automatikusan generált leírás">
            <a:extLst>
              <a:ext uri="{FF2B5EF4-FFF2-40B4-BE49-F238E27FC236}">
                <a16:creationId xmlns:a16="http://schemas.microsoft.com/office/drawing/2014/main" id="{D335BCC8-FE17-4D44-8839-0377E2C8D6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5" name="Tartalom helye 2">
            <a:extLst>
              <a:ext uri="{FF2B5EF4-FFF2-40B4-BE49-F238E27FC236}">
                <a16:creationId xmlns:a16="http://schemas.microsoft.com/office/drawing/2014/main" id="{B484A340-85F8-430D-A485-2D27960C244D}"/>
              </a:ext>
            </a:extLst>
          </p:cNvPr>
          <p:cNvSpPr>
            <a:spLocks noGrp="1"/>
          </p:cNvSpPr>
          <p:nvPr>
            <p:ph idx="1" hasCustomPrompt="1"/>
          </p:nvPr>
        </p:nvSpPr>
        <p:spPr>
          <a:xfrm>
            <a:off x="472869" y="1695450"/>
            <a:ext cx="11185729" cy="43148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Szöveg helye 2">
            <a:extLst>
              <a:ext uri="{FF2B5EF4-FFF2-40B4-BE49-F238E27FC236}">
                <a16:creationId xmlns:a16="http://schemas.microsoft.com/office/drawing/2014/main" id="{E3AC9F81-1D18-4CEC-B446-3AD20E852B1C}"/>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5" name="Egyenes összekötő 16">
            <a:extLst>
              <a:ext uri="{FF2B5EF4-FFF2-40B4-BE49-F238E27FC236}">
                <a16:creationId xmlns:a16="http://schemas.microsoft.com/office/drawing/2014/main" id="{3E5F3FCF-3523-45D3-99E7-45953B02CB2D}"/>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7" name="Cím 1">
            <a:extLst>
              <a:ext uri="{FF2B5EF4-FFF2-40B4-BE49-F238E27FC236}">
                <a16:creationId xmlns:a16="http://schemas.microsoft.com/office/drawing/2014/main" id="{63D6865C-B0D2-45ED-BD87-AB23C13BD4C5}"/>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chemeClr val="tx2"/>
                </a:solidFill>
              </a:defRPr>
            </a:lvl1pPr>
          </a:lstStyle>
          <a:p>
            <a:r>
              <a:rPr lang="hu-HU" dirty="0" err="1"/>
              <a:t>Title</a:t>
            </a:r>
            <a:endParaRPr lang="hu-HU" dirty="0"/>
          </a:p>
        </p:txBody>
      </p:sp>
      <p:sp>
        <p:nvSpPr>
          <p:cNvPr id="28" name="Text Placeholder 22">
            <a:extLst>
              <a:ext uri="{FF2B5EF4-FFF2-40B4-BE49-F238E27FC236}">
                <a16:creationId xmlns:a16="http://schemas.microsoft.com/office/drawing/2014/main" id="{92C61868-E763-4BCA-83F4-5493ED4BECB5}"/>
              </a:ext>
            </a:extLst>
          </p:cNvPr>
          <p:cNvSpPr>
            <a:spLocks noGrp="1"/>
          </p:cNvSpPr>
          <p:nvPr>
            <p:ph type="body" sz="quarter" idx="14"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9" name="Kép 28" descr="A képen tányér, ülő, aláírás, óra látható&#10;&#10;Automatikusan generált leírás">
            <a:extLst>
              <a:ext uri="{FF2B5EF4-FFF2-40B4-BE49-F238E27FC236}">
                <a16:creationId xmlns:a16="http://schemas.microsoft.com/office/drawing/2014/main" id="{1835AD77-F345-4117-93A6-45AAB8412A0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30" name="Kép 29" descr="A képen sötét, ülő, óra, aláírás látható&#10;&#10;Automatikusan generált leírás">
            <a:extLst>
              <a:ext uri="{FF2B5EF4-FFF2-40B4-BE49-F238E27FC236}">
                <a16:creationId xmlns:a16="http://schemas.microsoft.com/office/drawing/2014/main" id="{1DE76731-0565-4268-BDA5-2AB5276AA2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13" name="Dia számának helye 5">
            <a:extLst>
              <a:ext uri="{FF2B5EF4-FFF2-40B4-BE49-F238E27FC236}">
                <a16:creationId xmlns:a16="http://schemas.microsoft.com/office/drawing/2014/main" id="{0240B7F0-17E8-4AE2-B811-95DD32E94BA3}"/>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14" name="Egyenes összekötő 13">
            <a:extLst>
              <a:ext uri="{FF2B5EF4-FFF2-40B4-BE49-F238E27FC236}">
                <a16:creationId xmlns:a16="http://schemas.microsoft.com/office/drawing/2014/main" id="{50B64558-CE20-48AA-A600-BA3B3AA6317A}"/>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3943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_4">
    <p:bg>
      <p:bgRef idx="1001">
        <a:schemeClr val="bg1"/>
      </p:bgRef>
    </p:bg>
    <p:spTree>
      <p:nvGrpSpPr>
        <p:cNvPr id="1" name=""/>
        <p:cNvGrpSpPr/>
        <p:nvPr/>
      </p:nvGrpSpPr>
      <p:grpSpPr>
        <a:xfrm>
          <a:off x="0" y="0"/>
          <a:ext cx="0" cy="0"/>
          <a:chOff x="0" y="0"/>
          <a:chExt cx="0" cy="0"/>
        </a:xfrm>
      </p:grpSpPr>
      <p:pic>
        <p:nvPicPr>
          <p:cNvPr id="4" name="Kép 3" descr="A képen objektum, sötét, ülő, leállítás látható&#10;&#10;Automatikusan generált leírás">
            <a:extLst>
              <a:ext uri="{FF2B5EF4-FFF2-40B4-BE49-F238E27FC236}">
                <a16:creationId xmlns:a16="http://schemas.microsoft.com/office/drawing/2014/main" id="{0CA84719-D0AD-4397-9EB5-C81E3133FD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6" name="Szöveg helye 2">
            <a:extLst>
              <a:ext uri="{FF2B5EF4-FFF2-40B4-BE49-F238E27FC236}">
                <a16:creationId xmlns:a16="http://schemas.microsoft.com/office/drawing/2014/main" id="{30A83CF7-D202-4F70-A91A-C0142918DA91}"/>
              </a:ext>
            </a:extLst>
          </p:cNvPr>
          <p:cNvSpPr>
            <a:spLocks noGrp="1"/>
          </p:cNvSpPr>
          <p:nvPr userDrawn="1">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0" name="Egyenes összekötő 16">
            <a:extLst>
              <a:ext uri="{FF2B5EF4-FFF2-40B4-BE49-F238E27FC236}">
                <a16:creationId xmlns:a16="http://schemas.microsoft.com/office/drawing/2014/main" id="{579D6855-9E37-4452-9231-58FA8D44C858}"/>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Tartalom helye 2">
            <a:extLst>
              <a:ext uri="{FF2B5EF4-FFF2-40B4-BE49-F238E27FC236}">
                <a16:creationId xmlns:a16="http://schemas.microsoft.com/office/drawing/2014/main" id="{7AF30156-52D5-4A9D-BD3B-747AE88779B0}"/>
              </a:ext>
            </a:extLst>
          </p:cNvPr>
          <p:cNvSpPr>
            <a:spLocks noGrp="1"/>
          </p:cNvSpPr>
          <p:nvPr userDrawn="1">
            <p:ph idx="1" hasCustomPrompt="1"/>
          </p:nvPr>
        </p:nvSpPr>
        <p:spPr>
          <a:xfrm>
            <a:off x="472870" y="2508249"/>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Tartalom helye 2">
            <a:extLst>
              <a:ext uri="{FF2B5EF4-FFF2-40B4-BE49-F238E27FC236}">
                <a16:creationId xmlns:a16="http://schemas.microsoft.com/office/drawing/2014/main" id="{95BBC043-1719-4CBC-950A-39A442AC569D}"/>
              </a:ext>
            </a:extLst>
          </p:cNvPr>
          <p:cNvSpPr>
            <a:spLocks noGrp="1"/>
          </p:cNvSpPr>
          <p:nvPr userDrawn="1">
            <p:ph idx="14" hasCustomPrompt="1"/>
          </p:nvPr>
        </p:nvSpPr>
        <p:spPr>
          <a:xfrm>
            <a:off x="6223000" y="2508248"/>
            <a:ext cx="5435600" cy="350202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3" name="Szöveg helye 2">
            <a:extLst>
              <a:ext uri="{FF2B5EF4-FFF2-40B4-BE49-F238E27FC236}">
                <a16:creationId xmlns:a16="http://schemas.microsoft.com/office/drawing/2014/main" id="{B667976F-3001-434F-B012-3CC16DFB3538}"/>
              </a:ext>
            </a:extLst>
          </p:cNvPr>
          <p:cNvSpPr>
            <a:spLocks noGrp="1"/>
          </p:cNvSpPr>
          <p:nvPr userDrawn="1">
            <p:ph type="body" sz="quarter" idx="15" hasCustomPrompt="1"/>
          </p:nvPr>
        </p:nvSpPr>
        <p:spPr>
          <a:xfrm>
            <a:off x="473075" y="1498600"/>
            <a:ext cx="5435395" cy="67734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4" name="Szöveg helye 2">
            <a:extLst>
              <a:ext uri="{FF2B5EF4-FFF2-40B4-BE49-F238E27FC236}">
                <a16:creationId xmlns:a16="http://schemas.microsoft.com/office/drawing/2014/main" id="{790A4EA5-A23E-49FC-BB33-C5E945D1CDDC}"/>
              </a:ext>
            </a:extLst>
          </p:cNvPr>
          <p:cNvSpPr>
            <a:spLocks noGrp="1"/>
          </p:cNvSpPr>
          <p:nvPr userDrawn="1">
            <p:ph type="body" sz="quarter" idx="16" hasCustomPrompt="1"/>
          </p:nvPr>
        </p:nvSpPr>
        <p:spPr>
          <a:xfrm>
            <a:off x="6223001" y="1498600"/>
            <a:ext cx="5435600"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8" name="Cím 1">
            <a:extLst>
              <a:ext uri="{FF2B5EF4-FFF2-40B4-BE49-F238E27FC236}">
                <a16:creationId xmlns:a16="http://schemas.microsoft.com/office/drawing/2014/main" id="{DE8DD073-91E6-4EB7-852B-AA677246E31F}"/>
              </a:ext>
            </a:extLst>
          </p:cNvPr>
          <p:cNvSpPr>
            <a:spLocks noGrp="1"/>
          </p:cNvSpPr>
          <p:nvPr userDrawn="1">
            <p:ph type="title" hasCustomPrompt="1"/>
          </p:nvPr>
        </p:nvSpPr>
        <p:spPr>
          <a:xfrm>
            <a:off x="472870" y="365126"/>
            <a:ext cx="11185730" cy="482600"/>
          </a:xfrm>
          <a:prstGeom prst="rect">
            <a:avLst/>
          </a:prstGeom>
        </p:spPr>
        <p:txBody>
          <a:bodyPr anchor="t">
            <a:normAutofit/>
          </a:bodyPr>
          <a:lstStyle>
            <a:lvl1pPr>
              <a:defRPr sz="2800">
                <a:solidFill>
                  <a:srgbClr val="4D4D4C"/>
                </a:solidFill>
              </a:defRPr>
            </a:lvl1pPr>
          </a:lstStyle>
          <a:p>
            <a:r>
              <a:rPr lang="hu-HU" dirty="0" err="1"/>
              <a:t>Title</a:t>
            </a:r>
            <a:endParaRPr lang="hu-HU" dirty="0"/>
          </a:p>
        </p:txBody>
      </p:sp>
      <p:sp>
        <p:nvSpPr>
          <p:cNvPr id="29" name="Text Placeholder 22">
            <a:extLst>
              <a:ext uri="{FF2B5EF4-FFF2-40B4-BE49-F238E27FC236}">
                <a16:creationId xmlns:a16="http://schemas.microsoft.com/office/drawing/2014/main" id="{76641935-0B87-4212-9C6A-316B3E589FD2}"/>
              </a:ext>
            </a:extLst>
          </p:cNvPr>
          <p:cNvSpPr>
            <a:spLocks noGrp="1"/>
          </p:cNvSpPr>
          <p:nvPr userDrawn="1">
            <p:ph type="body" sz="quarter" idx="17" hasCustomPrompt="1"/>
          </p:nvPr>
        </p:nvSpPr>
        <p:spPr>
          <a:xfrm>
            <a:off x="472584" y="874209"/>
            <a:ext cx="11183938" cy="323821"/>
          </a:xfrm>
        </p:spPr>
        <p:txBody>
          <a:bodyPr>
            <a:noAutofit/>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6" name="Kép 25" descr="A képen tányér, ülő, aláírás, óra látható&#10;&#10;Automatikusan generált leírás">
            <a:extLst>
              <a:ext uri="{FF2B5EF4-FFF2-40B4-BE49-F238E27FC236}">
                <a16:creationId xmlns:a16="http://schemas.microsoft.com/office/drawing/2014/main" id="{93C844C5-4FAE-4D68-8380-ED9C3AD229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7" name="Kép 26" descr="A képen sötét, ülő, óra, aláírás látható&#10;&#10;Automatikusan generált leírás">
            <a:extLst>
              <a:ext uri="{FF2B5EF4-FFF2-40B4-BE49-F238E27FC236}">
                <a16:creationId xmlns:a16="http://schemas.microsoft.com/office/drawing/2014/main" id="{B7C684C7-4A9A-4A48-8AF7-BD685285A4C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17" name="Dia számának helye 5">
            <a:extLst>
              <a:ext uri="{FF2B5EF4-FFF2-40B4-BE49-F238E27FC236}">
                <a16:creationId xmlns:a16="http://schemas.microsoft.com/office/drawing/2014/main" id="{62E987E9-8BB7-4171-B113-B80E0ACC5BF2}"/>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18" name="Egyenes összekötő 17">
            <a:extLst>
              <a:ext uri="{FF2B5EF4-FFF2-40B4-BE49-F238E27FC236}">
                <a16:creationId xmlns:a16="http://schemas.microsoft.com/office/drawing/2014/main" id="{11C11638-CBCD-4B12-994A-03B667351C05}"/>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52024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_4">
    <p:bg>
      <p:bgRef idx="1001">
        <a:schemeClr val="bg1"/>
      </p:bgRef>
    </p:bg>
    <p:spTree>
      <p:nvGrpSpPr>
        <p:cNvPr id="1" name=""/>
        <p:cNvGrpSpPr/>
        <p:nvPr/>
      </p:nvGrpSpPr>
      <p:grpSpPr>
        <a:xfrm>
          <a:off x="0" y="0"/>
          <a:ext cx="0" cy="0"/>
          <a:chOff x="0" y="0"/>
          <a:chExt cx="0" cy="0"/>
        </a:xfrm>
      </p:grpSpPr>
      <p:pic>
        <p:nvPicPr>
          <p:cNvPr id="32" name="Kép 31" descr="A képen objektum, sötét, ülő, leállítás látható&#10;&#10;Automatikusan generált leírás">
            <a:extLst>
              <a:ext uri="{FF2B5EF4-FFF2-40B4-BE49-F238E27FC236}">
                <a16:creationId xmlns:a16="http://schemas.microsoft.com/office/drawing/2014/main" id="{BCAE54F4-7B07-4078-9825-6572BFE5F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
        <p:nvSpPr>
          <p:cNvPr id="16" name="Szöveg helye 2">
            <a:extLst>
              <a:ext uri="{FF2B5EF4-FFF2-40B4-BE49-F238E27FC236}">
                <a16:creationId xmlns:a16="http://schemas.microsoft.com/office/drawing/2014/main" id="{1FB95D92-CFEA-4452-97E8-514B1E02862A}"/>
              </a:ext>
            </a:extLst>
          </p:cNvPr>
          <p:cNvSpPr>
            <a:spLocks noGrp="1"/>
          </p:cNvSpPr>
          <p:nvPr>
            <p:ph type="body" sz="quarter" idx="13"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cxnSp>
        <p:nvCxnSpPr>
          <p:cNvPr id="20" name="Egyenes összekötő 16">
            <a:extLst>
              <a:ext uri="{FF2B5EF4-FFF2-40B4-BE49-F238E27FC236}">
                <a16:creationId xmlns:a16="http://schemas.microsoft.com/office/drawing/2014/main" id="{423E3987-CF8B-47C6-AF84-673994B06887}"/>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Tartalom helye 2">
            <a:extLst>
              <a:ext uri="{FF2B5EF4-FFF2-40B4-BE49-F238E27FC236}">
                <a16:creationId xmlns:a16="http://schemas.microsoft.com/office/drawing/2014/main" id="{F54636C3-659E-48EC-9BFB-E2E7A334850F}"/>
              </a:ext>
            </a:extLst>
          </p:cNvPr>
          <p:cNvSpPr>
            <a:spLocks noGrp="1"/>
          </p:cNvSpPr>
          <p:nvPr>
            <p:ph idx="1" hasCustomPrompt="1"/>
          </p:nvPr>
        </p:nvSpPr>
        <p:spPr>
          <a:xfrm>
            <a:off x="472870" y="2508769"/>
            <a:ext cx="3603830" cy="3501505"/>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2" name="Szöveg helye 2">
            <a:extLst>
              <a:ext uri="{FF2B5EF4-FFF2-40B4-BE49-F238E27FC236}">
                <a16:creationId xmlns:a16="http://schemas.microsoft.com/office/drawing/2014/main" id="{8E822A59-EC46-4C09-B9D7-B6F505E62A18}"/>
              </a:ext>
            </a:extLst>
          </p:cNvPr>
          <p:cNvSpPr>
            <a:spLocks noGrp="1"/>
          </p:cNvSpPr>
          <p:nvPr>
            <p:ph type="body" sz="quarter" idx="14" hasCustomPrompt="1"/>
          </p:nvPr>
        </p:nvSpPr>
        <p:spPr>
          <a:xfrm>
            <a:off x="47307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3" name="Tartalom helye 2">
            <a:extLst>
              <a:ext uri="{FF2B5EF4-FFF2-40B4-BE49-F238E27FC236}">
                <a16:creationId xmlns:a16="http://schemas.microsoft.com/office/drawing/2014/main" id="{110AC105-4F43-4F26-8717-06053748DF19}"/>
              </a:ext>
            </a:extLst>
          </p:cNvPr>
          <p:cNvSpPr>
            <a:spLocks noGrp="1"/>
          </p:cNvSpPr>
          <p:nvPr>
            <p:ph idx="15" hasCustomPrompt="1"/>
          </p:nvPr>
        </p:nvSpPr>
        <p:spPr>
          <a:xfrm>
            <a:off x="4263820" y="2507729"/>
            <a:ext cx="3603830" cy="3502544"/>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4" name="Tartalom helye 2">
            <a:extLst>
              <a:ext uri="{FF2B5EF4-FFF2-40B4-BE49-F238E27FC236}">
                <a16:creationId xmlns:a16="http://schemas.microsoft.com/office/drawing/2014/main" id="{1F16A325-189B-4196-87A3-0613B52AF94E}"/>
              </a:ext>
            </a:extLst>
          </p:cNvPr>
          <p:cNvSpPr>
            <a:spLocks noGrp="1"/>
          </p:cNvSpPr>
          <p:nvPr>
            <p:ph idx="16" hasCustomPrompt="1"/>
          </p:nvPr>
        </p:nvSpPr>
        <p:spPr>
          <a:xfrm>
            <a:off x="8054770" y="2507728"/>
            <a:ext cx="3603830" cy="3502800"/>
          </a:xfrm>
        </p:spPr>
        <p:txBody>
          <a:bodyPr/>
          <a:lstStyle>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Wingdings" panose="05000000000000000000" pitchFamily="2" charset="2"/>
              <a:buChar char="Ø"/>
              <a:defRPr/>
            </a:lvl4pPr>
            <a:lvl5pPr marL="2057400" indent="-228600">
              <a:buFont typeface="Wingdings" panose="05000000000000000000" pitchFamily="2" charset="2"/>
              <a:buChar char="Ø"/>
              <a:defRPr/>
            </a:lvl5p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25" name="Szöveg helye 2">
            <a:extLst>
              <a:ext uri="{FF2B5EF4-FFF2-40B4-BE49-F238E27FC236}">
                <a16:creationId xmlns:a16="http://schemas.microsoft.com/office/drawing/2014/main" id="{130C6F5E-283D-4253-9AE3-6094DC6EB590}"/>
              </a:ext>
            </a:extLst>
          </p:cNvPr>
          <p:cNvSpPr>
            <a:spLocks noGrp="1"/>
          </p:cNvSpPr>
          <p:nvPr>
            <p:ph type="body" sz="quarter" idx="17" hasCustomPrompt="1"/>
          </p:nvPr>
        </p:nvSpPr>
        <p:spPr>
          <a:xfrm>
            <a:off x="4264025" y="149808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26" name="Szöveg helye 2">
            <a:extLst>
              <a:ext uri="{FF2B5EF4-FFF2-40B4-BE49-F238E27FC236}">
                <a16:creationId xmlns:a16="http://schemas.microsoft.com/office/drawing/2014/main" id="{6E5A70D6-2799-4768-843B-CD024130D37F}"/>
              </a:ext>
            </a:extLst>
          </p:cNvPr>
          <p:cNvSpPr>
            <a:spLocks noGrp="1"/>
          </p:cNvSpPr>
          <p:nvPr>
            <p:ph type="body" sz="quarter" idx="18" hasCustomPrompt="1"/>
          </p:nvPr>
        </p:nvSpPr>
        <p:spPr>
          <a:xfrm>
            <a:off x="8054565" y="1498600"/>
            <a:ext cx="3603625" cy="677863"/>
          </a:xfrm>
        </p:spPr>
        <p:txBody>
          <a:bodyPr>
            <a:normAutofit/>
          </a:bodyPr>
          <a:lstStyle>
            <a:lvl1pPr marL="0" indent="0">
              <a:lnSpc>
                <a:spcPct val="100000"/>
              </a:lnSpc>
              <a:spcBef>
                <a:spcPts val="0"/>
              </a:spcBef>
              <a:buNone/>
              <a:defRPr sz="1600" b="1" cap="all" baseline="0">
                <a:solidFill>
                  <a:schemeClr val="bg2">
                    <a:lumMod val="50000"/>
                  </a:schemeClr>
                </a:solidFill>
              </a:defRPr>
            </a:lvl1pPr>
          </a:lstStyle>
          <a:p>
            <a:pPr lvl="0"/>
            <a:r>
              <a:rPr lang="hu-HU" dirty="0" err="1"/>
              <a:t>Column</a:t>
            </a:r>
            <a:r>
              <a:rPr lang="hu-HU" dirty="0"/>
              <a:t> </a:t>
            </a:r>
            <a:r>
              <a:rPr lang="hu-HU" dirty="0" err="1"/>
              <a:t>title</a:t>
            </a:r>
            <a:endParaRPr lang="hu-HU" dirty="0"/>
          </a:p>
        </p:txBody>
      </p:sp>
      <p:sp>
        <p:nvSpPr>
          <p:cNvPr id="30" name="Cím 1">
            <a:extLst>
              <a:ext uri="{FF2B5EF4-FFF2-40B4-BE49-F238E27FC236}">
                <a16:creationId xmlns:a16="http://schemas.microsoft.com/office/drawing/2014/main" id="{294D377D-5D1E-488A-9EE0-207C0A6B0A52}"/>
              </a:ext>
            </a:extLst>
          </p:cNvPr>
          <p:cNvSpPr>
            <a:spLocks noGrp="1"/>
          </p:cNvSpPr>
          <p:nvPr>
            <p:ph type="title" hasCustomPrompt="1"/>
          </p:nvPr>
        </p:nvSpPr>
        <p:spPr>
          <a:xfrm>
            <a:off x="472870" y="365126"/>
            <a:ext cx="11185730" cy="482600"/>
          </a:xfrm>
          <a:prstGeom prst="rect">
            <a:avLst/>
          </a:prstGeom>
        </p:spPr>
        <p:txBody>
          <a:bodyPr anchor="t">
            <a:normAutofit/>
          </a:bodyPr>
          <a:lstStyle>
            <a:lvl1pPr>
              <a:defRPr sz="2800">
                <a:solidFill>
                  <a:srgbClr val="4D4D4C"/>
                </a:solidFill>
              </a:defRPr>
            </a:lvl1pPr>
          </a:lstStyle>
          <a:p>
            <a:r>
              <a:rPr lang="hu-HU" dirty="0" err="1"/>
              <a:t>Title</a:t>
            </a:r>
            <a:endParaRPr lang="hu-HU" dirty="0"/>
          </a:p>
        </p:txBody>
      </p:sp>
      <p:sp>
        <p:nvSpPr>
          <p:cNvPr id="31" name="Text Placeholder 22">
            <a:extLst>
              <a:ext uri="{FF2B5EF4-FFF2-40B4-BE49-F238E27FC236}">
                <a16:creationId xmlns:a16="http://schemas.microsoft.com/office/drawing/2014/main" id="{517EBBC5-BAD7-4D98-9C02-4F4B17644FC9}"/>
              </a:ext>
            </a:extLst>
          </p:cNvPr>
          <p:cNvSpPr>
            <a:spLocks noGrp="1"/>
          </p:cNvSpPr>
          <p:nvPr>
            <p:ph type="body" sz="quarter" idx="19" hasCustomPrompt="1"/>
          </p:nvPr>
        </p:nvSpPr>
        <p:spPr>
          <a:xfrm>
            <a:off x="472584" y="874209"/>
            <a:ext cx="11183938" cy="323821"/>
          </a:xfrm>
        </p:spPr>
        <p:txBody>
          <a:bodyPr/>
          <a:lstStyle>
            <a:lvl1pPr marL="0" indent="0">
              <a:buNone/>
              <a:defRPr sz="1800" cap="all" baseline="0">
                <a:solidFill>
                  <a:srgbClr val="98C739"/>
                </a:solidFill>
              </a:defRPr>
            </a:lvl1pPr>
            <a:lvl2pPr marL="457200" indent="0">
              <a:buNone/>
              <a:defRPr/>
            </a:lvl2pPr>
          </a:lstStyle>
          <a:p>
            <a:pPr lvl="0"/>
            <a:r>
              <a:rPr lang="en-GB" dirty="0"/>
              <a:t>Subtitle</a:t>
            </a:r>
          </a:p>
        </p:txBody>
      </p:sp>
      <p:pic>
        <p:nvPicPr>
          <p:cNvPr id="28" name="Kép 27" descr="A képen tányér, ülő, aláírás, óra látható&#10;&#10;Automatikusan generált leírás">
            <a:extLst>
              <a:ext uri="{FF2B5EF4-FFF2-40B4-BE49-F238E27FC236}">
                <a16:creationId xmlns:a16="http://schemas.microsoft.com/office/drawing/2014/main" id="{9C632AB3-A902-4CEB-803C-B84937DAD6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29" name="Kép 28" descr="A képen sötét, ülő, óra, aláírás látható&#10;&#10;Automatikusan generált leírás">
            <a:extLst>
              <a:ext uri="{FF2B5EF4-FFF2-40B4-BE49-F238E27FC236}">
                <a16:creationId xmlns:a16="http://schemas.microsoft.com/office/drawing/2014/main" id="{90D09CAF-5A36-41D5-BCAF-517373DBB94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18" name="Dia számának helye 5">
            <a:extLst>
              <a:ext uri="{FF2B5EF4-FFF2-40B4-BE49-F238E27FC236}">
                <a16:creationId xmlns:a16="http://schemas.microsoft.com/office/drawing/2014/main" id="{7820B05C-CD6D-413D-9C2E-B3EFCC3F5CFA}"/>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19" name="Egyenes összekötő 18">
            <a:extLst>
              <a:ext uri="{FF2B5EF4-FFF2-40B4-BE49-F238E27FC236}">
                <a16:creationId xmlns:a16="http://schemas.microsoft.com/office/drawing/2014/main" id="{EFF857CC-264B-4D3F-B8B1-3A63F5772D71}"/>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46314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_1">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61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_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4" name="Kép 13" descr="A képen objektum, sötét, ülő, leállítás látható&#10;&#10;Automatikusan generált leírás">
            <a:extLst>
              <a:ext uri="{FF2B5EF4-FFF2-40B4-BE49-F238E27FC236}">
                <a16:creationId xmlns:a16="http://schemas.microsoft.com/office/drawing/2014/main" id="{6D01C297-5928-4EE2-B9B0-21367B321F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Tree>
    <p:extLst>
      <p:ext uri="{BB962C8B-B14F-4D97-AF65-F5344CB8AC3E}">
        <p14:creationId xmlns:p14="http://schemas.microsoft.com/office/powerpoint/2010/main" val="1830590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_3">
    <p:bg>
      <p:bgRef idx="1001">
        <a:schemeClr val="bg1"/>
      </p:bgRef>
    </p:bg>
    <p:spTree>
      <p:nvGrpSpPr>
        <p:cNvPr id="1" name=""/>
        <p:cNvGrpSpPr/>
        <p:nvPr/>
      </p:nvGrpSpPr>
      <p:grpSpPr>
        <a:xfrm>
          <a:off x="0" y="0"/>
          <a:ext cx="0" cy="0"/>
          <a:chOff x="0" y="0"/>
          <a:chExt cx="0" cy="0"/>
        </a:xfrm>
      </p:grpSpPr>
      <p:sp>
        <p:nvSpPr>
          <p:cNvPr id="67" name="Szabadkézi sokszög: alakzat 66">
            <a:extLst>
              <a:ext uri="{FF2B5EF4-FFF2-40B4-BE49-F238E27FC236}">
                <a16:creationId xmlns:a16="http://schemas.microsoft.com/office/drawing/2014/main" id="{1DE1DF96-974C-41E9-BB0E-C86D471FD15C}"/>
              </a:ext>
            </a:extLst>
          </p:cNvPr>
          <p:cNvSpPr/>
          <p:nvPr/>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3" name="Hatszög 2">
            <a:extLst>
              <a:ext uri="{FF2B5EF4-FFF2-40B4-BE49-F238E27FC236}">
                <a16:creationId xmlns:a16="http://schemas.microsoft.com/office/drawing/2014/main" id="{FD072583-75E6-47AF-AE65-150DD0D38616}"/>
              </a:ext>
            </a:extLst>
          </p:cNvPr>
          <p:cNvSpPr/>
          <p:nvPr/>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50" name="Csoportba foglalás 49">
            <a:extLst>
              <a:ext uri="{FF2B5EF4-FFF2-40B4-BE49-F238E27FC236}">
                <a16:creationId xmlns:a16="http://schemas.microsoft.com/office/drawing/2014/main" id="{CC5268D3-3B7D-4210-BDFC-118C958095D6}"/>
              </a:ext>
            </a:extLst>
          </p:cNvPr>
          <p:cNvGrpSpPr/>
          <p:nvPr/>
        </p:nvGrpSpPr>
        <p:grpSpPr>
          <a:xfrm>
            <a:off x="10487187" y="76200"/>
            <a:ext cx="1704813" cy="4730751"/>
            <a:chOff x="10487187" y="76200"/>
            <a:chExt cx="1704813" cy="4730751"/>
          </a:xfrm>
        </p:grpSpPr>
        <p:cxnSp>
          <p:nvCxnSpPr>
            <p:cNvPr id="23" name="Egyenes összekötő 22">
              <a:extLst>
                <a:ext uri="{FF2B5EF4-FFF2-40B4-BE49-F238E27FC236}">
                  <a16:creationId xmlns:a16="http://schemas.microsoft.com/office/drawing/2014/main" id="{84FF3A90-ED12-46DC-A784-86E8E48CBB14}"/>
                </a:ext>
              </a:extLst>
            </p:cNvPr>
            <p:cNvCxnSpPr>
              <a:cxnSpLocks/>
            </p:cNvCxnSpPr>
            <p:nvPr/>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Egyenes összekötő 28">
              <a:extLst>
                <a:ext uri="{FF2B5EF4-FFF2-40B4-BE49-F238E27FC236}">
                  <a16:creationId xmlns:a16="http://schemas.microsoft.com/office/drawing/2014/main" id="{8700DE92-B350-4450-8710-0E4EC6B3CAFE}"/>
                </a:ext>
              </a:extLst>
            </p:cNvPr>
            <p:cNvCxnSpPr>
              <a:cxnSpLocks/>
            </p:cNvCxnSpPr>
            <p:nvPr/>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Egyenes összekötő 30">
              <a:extLst>
                <a:ext uri="{FF2B5EF4-FFF2-40B4-BE49-F238E27FC236}">
                  <a16:creationId xmlns:a16="http://schemas.microsoft.com/office/drawing/2014/main" id="{DB435585-D454-41B8-83DC-7DC99F2CF8D5}"/>
                </a:ext>
              </a:extLst>
            </p:cNvPr>
            <p:cNvCxnSpPr>
              <a:cxnSpLocks/>
            </p:cNvCxnSpPr>
            <p:nvPr/>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Egyenes összekötő 31">
              <a:extLst>
                <a:ext uri="{FF2B5EF4-FFF2-40B4-BE49-F238E27FC236}">
                  <a16:creationId xmlns:a16="http://schemas.microsoft.com/office/drawing/2014/main" id="{F0C4CB40-27E2-4C59-BC65-F6AAE576EAD7}"/>
                </a:ext>
              </a:extLst>
            </p:cNvPr>
            <p:cNvCxnSpPr>
              <a:cxnSpLocks/>
            </p:cNvCxnSpPr>
            <p:nvPr/>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51" name="Csoportba foglalás 50">
            <a:extLst>
              <a:ext uri="{FF2B5EF4-FFF2-40B4-BE49-F238E27FC236}">
                <a16:creationId xmlns:a16="http://schemas.microsoft.com/office/drawing/2014/main" id="{FC40CC48-12BA-4A18-967E-5F0344379F07}"/>
              </a:ext>
            </a:extLst>
          </p:cNvPr>
          <p:cNvGrpSpPr/>
          <p:nvPr/>
        </p:nvGrpSpPr>
        <p:grpSpPr>
          <a:xfrm>
            <a:off x="10570634" y="-26821"/>
            <a:ext cx="920160" cy="1997611"/>
            <a:chOff x="11278482" y="3633026"/>
            <a:chExt cx="920160" cy="1997611"/>
          </a:xfrm>
        </p:grpSpPr>
        <p:cxnSp>
          <p:nvCxnSpPr>
            <p:cNvPr id="52" name="Egyenes összekötő 51">
              <a:extLst>
                <a:ext uri="{FF2B5EF4-FFF2-40B4-BE49-F238E27FC236}">
                  <a16:creationId xmlns:a16="http://schemas.microsoft.com/office/drawing/2014/main" id="{5C1F4C2D-87B1-46BD-A591-002C24BD9A5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Egyenes összekötő 52">
              <a:extLst>
                <a:ext uri="{FF2B5EF4-FFF2-40B4-BE49-F238E27FC236}">
                  <a16:creationId xmlns:a16="http://schemas.microsoft.com/office/drawing/2014/main" id="{487B1D9E-D527-4C4E-B4D7-9674B1A6021E}"/>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4" name="Egyenes összekötő 53">
              <a:extLst>
                <a:ext uri="{FF2B5EF4-FFF2-40B4-BE49-F238E27FC236}">
                  <a16:creationId xmlns:a16="http://schemas.microsoft.com/office/drawing/2014/main" id="{2ED81E73-FBD1-4F61-BB10-EE04A6B7AD0D}"/>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55" name="Egyenes összekötő 54">
              <a:extLst>
                <a:ext uri="{FF2B5EF4-FFF2-40B4-BE49-F238E27FC236}">
                  <a16:creationId xmlns:a16="http://schemas.microsoft.com/office/drawing/2014/main" id="{088164FB-180C-42FC-829C-421A4E4B1865}"/>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68" name="Csoportba foglalás 67">
            <a:extLst>
              <a:ext uri="{FF2B5EF4-FFF2-40B4-BE49-F238E27FC236}">
                <a16:creationId xmlns:a16="http://schemas.microsoft.com/office/drawing/2014/main" id="{8803D454-2587-4ECD-B159-E2EB361F66B9}"/>
              </a:ext>
            </a:extLst>
          </p:cNvPr>
          <p:cNvGrpSpPr/>
          <p:nvPr/>
        </p:nvGrpSpPr>
        <p:grpSpPr>
          <a:xfrm>
            <a:off x="9385285" y="0"/>
            <a:ext cx="920160" cy="1997611"/>
            <a:chOff x="11278482" y="3633026"/>
            <a:chExt cx="920160" cy="1997611"/>
          </a:xfrm>
        </p:grpSpPr>
        <p:cxnSp>
          <p:nvCxnSpPr>
            <p:cNvPr id="69" name="Egyenes összekötő 68">
              <a:extLst>
                <a:ext uri="{FF2B5EF4-FFF2-40B4-BE49-F238E27FC236}">
                  <a16:creationId xmlns:a16="http://schemas.microsoft.com/office/drawing/2014/main" id="{6CA138CD-2DF7-453B-8B06-415A7DBE2D4A}"/>
                </a:ext>
              </a:extLst>
            </p:cNvPr>
            <p:cNvCxnSpPr>
              <a:cxnSpLocks/>
            </p:cNvCxnSpPr>
            <p:nvPr/>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0" name="Egyenes összekötő 69">
              <a:extLst>
                <a:ext uri="{FF2B5EF4-FFF2-40B4-BE49-F238E27FC236}">
                  <a16:creationId xmlns:a16="http://schemas.microsoft.com/office/drawing/2014/main" id="{C01EF014-66B1-49EE-A5F0-C879C2322CF4}"/>
                </a:ext>
              </a:extLst>
            </p:cNvPr>
            <p:cNvCxnSpPr>
              <a:cxnSpLocks/>
            </p:cNvCxnSpPr>
            <p:nvPr/>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1" name="Egyenes összekötő 70">
              <a:extLst>
                <a:ext uri="{FF2B5EF4-FFF2-40B4-BE49-F238E27FC236}">
                  <a16:creationId xmlns:a16="http://schemas.microsoft.com/office/drawing/2014/main" id="{B385318C-39B9-491A-B510-B4D598895507}"/>
                </a:ext>
              </a:extLst>
            </p:cNvPr>
            <p:cNvCxnSpPr>
              <a:cxnSpLocks/>
            </p:cNvCxnSpPr>
            <p:nvPr/>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72" name="Egyenes összekötő 71">
              <a:extLst>
                <a:ext uri="{FF2B5EF4-FFF2-40B4-BE49-F238E27FC236}">
                  <a16:creationId xmlns:a16="http://schemas.microsoft.com/office/drawing/2014/main" id="{110B0AE0-2CCC-4BDB-A20E-8E2E93C83884}"/>
                </a:ext>
              </a:extLst>
            </p:cNvPr>
            <p:cNvCxnSpPr>
              <a:cxnSpLocks/>
            </p:cNvCxnSpPr>
            <p:nvPr/>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
        <p:nvSpPr>
          <p:cNvPr id="19" name="Szabadkézi sokszög: alakzat 18">
            <a:extLst>
              <a:ext uri="{FF2B5EF4-FFF2-40B4-BE49-F238E27FC236}">
                <a16:creationId xmlns:a16="http://schemas.microsoft.com/office/drawing/2014/main" id="{C341684E-829E-4BF1-A681-EADAE2CD62E2}"/>
              </a:ext>
            </a:extLst>
          </p:cNvPr>
          <p:cNvSpPr/>
          <p:nvPr userDrawn="1"/>
        </p:nvSpPr>
        <p:spPr>
          <a:xfrm>
            <a:off x="-590550" y="2819401"/>
            <a:ext cx="5219700" cy="4499739"/>
          </a:xfrm>
          <a:custGeom>
            <a:avLst/>
            <a:gdLst>
              <a:gd name="connsiteX0" fmla="*/ 1382032 w 5219700"/>
              <a:gd name="connsiteY0" fmla="*/ 389538 h 4499739"/>
              <a:gd name="connsiteX1" fmla="*/ 451866 w 5219700"/>
              <a:gd name="connsiteY1" fmla="*/ 2249868 h 4499739"/>
              <a:gd name="connsiteX2" fmla="*/ 1382032 w 5219700"/>
              <a:gd name="connsiteY2" fmla="*/ 4110198 h 4499739"/>
              <a:gd name="connsiteX3" fmla="*/ 3837669 w 5219700"/>
              <a:gd name="connsiteY3" fmla="*/ 4110198 h 4499739"/>
              <a:gd name="connsiteX4" fmla="*/ 4767834 w 5219700"/>
              <a:gd name="connsiteY4" fmla="*/ 2249868 h 4499739"/>
              <a:gd name="connsiteX5" fmla="*/ 3837669 w 5219700"/>
              <a:gd name="connsiteY5" fmla="*/ 389538 h 4499739"/>
              <a:gd name="connsiteX6" fmla="*/ 1124935 w 5219700"/>
              <a:gd name="connsiteY6" fmla="*/ 0 h 4499739"/>
              <a:gd name="connsiteX7" fmla="*/ 4094765 w 5219700"/>
              <a:gd name="connsiteY7" fmla="*/ 0 h 4499739"/>
              <a:gd name="connsiteX8" fmla="*/ 5219700 w 5219700"/>
              <a:gd name="connsiteY8" fmla="*/ 2249870 h 4499739"/>
              <a:gd name="connsiteX9" fmla="*/ 4094765 w 5219700"/>
              <a:gd name="connsiteY9" fmla="*/ 4499739 h 4499739"/>
              <a:gd name="connsiteX10" fmla="*/ 1124935 w 5219700"/>
              <a:gd name="connsiteY10" fmla="*/ 4499739 h 4499739"/>
              <a:gd name="connsiteX11" fmla="*/ 0 w 5219700"/>
              <a:gd name="connsiteY11" fmla="*/ 2249870 h 44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9700" h="4499739">
                <a:moveTo>
                  <a:pt x="1382032" y="389538"/>
                </a:moveTo>
                <a:lnTo>
                  <a:pt x="451866" y="2249868"/>
                </a:lnTo>
                <a:lnTo>
                  <a:pt x="1382032" y="4110198"/>
                </a:lnTo>
                <a:lnTo>
                  <a:pt x="3837669" y="4110198"/>
                </a:lnTo>
                <a:lnTo>
                  <a:pt x="4767834" y="2249868"/>
                </a:lnTo>
                <a:lnTo>
                  <a:pt x="3837669" y="389538"/>
                </a:lnTo>
                <a:close/>
                <a:moveTo>
                  <a:pt x="1124935" y="0"/>
                </a:moveTo>
                <a:lnTo>
                  <a:pt x="4094765" y="0"/>
                </a:lnTo>
                <a:lnTo>
                  <a:pt x="5219700" y="2249870"/>
                </a:lnTo>
                <a:lnTo>
                  <a:pt x="4094765" y="4499739"/>
                </a:lnTo>
                <a:lnTo>
                  <a:pt x="1124935" y="4499739"/>
                </a:lnTo>
                <a:lnTo>
                  <a:pt x="0" y="2249870"/>
                </a:lnTo>
                <a:close/>
              </a:path>
            </a:pathLst>
          </a:cu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hu-HU"/>
          </a:p>
        </p:txBody>
      </p:sp>
      <p:sp>
        <p:nvSpPr>
          <p:cNvPr id="20" name="Hatszög 19">
            <a:extLst>
              <a:ext uri="{FF2B5EF4-FFF2-40B4-BE49-F238E27FC236}">
                <a16:creationId xmlns:a16="http://schemas.microsoft.com/office/drawing/2014/main" id="{2DAD2769-4297-417A-8164-ED0D6D78AD9D}"/>
              </a:ext>
            </a:extLst>
          </p:cNvPr>
          <p:cNvSpPr/>
          <p:nvPr userDrawn="1"/>
        </p:nvSpPr>
        <p:spPr>
          <a:xfrm>
            <a:off x="160782" y="3467099"/>
            <a:ext cx="3717036" cy="3204341"/>
          </a:xfrm>
          <a:prstGeom prst="hexagon">
            <a:avLst/>
          </a:prstGeom>
          <a:solidFill>
            <a:schemeClr val="accent1">
              <a:alpha val="5000"/>
            </a:schemeClr>
          </a:solidFill>
          <a:ln w="381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grpSp>
        <p:nvGrpSpPr>
          <p:cNvPr id="21" name="Csoportba foglalás 20">
            <a:extLst>
              <a:ext uri="{FF2B5EF4-FFF2-40B4-BE49-F238E27FC236}">
                <a16:creationId xmlns:a16="http://schemas.microsoft.com/office/drawing/2014/main" id="{B8B33F3E-5C37-4A4C-B4C6-EA54D33902D4}"/>
              </a:ext>
            </a:extLst>
          </p:cNvPr>
          <p:cNvGrpSpPr/>
          <p:nvPr userDrawn="1"/>
        </p:nvGrpSpPr>
        <p:grpSpPr>
          <a:xfrm>
            <a:off x="10495733" y="110384"/>
            <a:ext cx="1704813" cy="4730751"/>
            <a:chOff x="10487187" y="76200"/>
            <a:chExt cx="1704813" cy="4730751"/>
          </a:xfrm>
        </p:grpSpPr>
        <p:cxnSp>
          <p:nvCxnSpPr>
            <p:cNvPr id="22" name="Egyenes összekötő 21">
              <a:extLst>
                <a:ext uri="{FF2B5EF4-FFF2-40B4-BE49-F238E27FC236}">
                  <a16:creationId xmlns:a16="http://schemas.microsoft.com/office/drawing/2014/main" id="{D19AA09F-505D-4A1B-8ADE-4526475AE80C}"/>
                </a:ext>
              </a:extLst>
            </p:cNvPr>
            <p:cNvCxnSpPr>
              <a:cxnSpLocks/>
            </p:cNvCxnSpPr>
            <p:nvPr userDrawn="1"/>
          </p:nvCxnSpPr>
          <p:spPr>
            <a:xfrm>
              <a:off x="10487187" y="762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Egyenes összekötő 23">
              <a:extLst>
                <a:ext uri="{FF2B5EF4-FFF2-40B4-BE49-F238E27FC236}">
                  <a16:creationId xmlns:a16="http://schemas.microsoft.com/office/drawing/2014/main" id="{7027A8CD-67FD-41A9-B2C0-9EC7F454C24B}"/>
                </a:ext>
              </a:extLst>
            </p:cNvPr>
            <p:cNvCxnSpPr>
              <a:cxnSpLocks/>
            </p:cNvCxnSpPr>
            <p:nvPr userDrawn="1"/>
          </p:nvCxnSpPr>
          <p:spPr>
            <a:xfrm>
              <a:off x="10748444" y="9872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Egyenes összekötő 24">
              <a:extLst>
                <a:ext uri="{FF2B5EF4-FFF2-40B4-BE49-F238E27FC236}">
                  <a16:creationId xmlns:a16="http://schemas.microsoft.com/office/drawing/2014/main" id="{5DC57B15-8568-42AC-BFE0-0C2119729CED}"/>
                </a:ext>
              </a:extLst>
            </p:cNvPr>
            <p:cNvCxnSpPr>
              <a:cxnSpLocks/>
            </p:cNvCxnSpPr>
            <p:nvPr userDrawn="1"/>
          </p:nvCxnSpPr>
          <p:spPr>
            <a:xfrm>
              <a:off x="10487187" y="762000"/>
              <a:ext cx="1698171" cy="3686628"/>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Egyenes összekötő 25">
              <a:extLst>
                <a:ext uri="{FF2B5EF4-FFF2-40B4-BE49-F238E27FC236}">
                  <a16:creationId xmlns:a16="http://schemas.microsoft.com/office/drawing/2014/main" id="{E425B8B1-1E07-445B-A087-2A43D12A7014}"/>
                </a:ext>
              </a:extLst>
            </p:cNvPr>
            <p:cNvCxnSpPr>
              <a:cxnSpLocks/>
            </p:cNvCxnSpPr>
            <p:nvPr userDrawn="1"/>
          </p:nvCxnSpPr>
          <p:spPr>
            <a:xfrm>
              <a:off x="10748444" y="1673077"/>
              <a:ext cx="1443556" cy="3133874"/>
            </a:xfrm>
            <a:prstGeom prst="line">
              <a:avLst/>
            </a:prstGeom>
            <a:ln w="1270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35" name="Csoportba foglalás 34">
            <a:extLst>
              <a:ext uri="{FF2B5EF4-FFF2-40B4-BE49-F238E27FC236}">
                <a16:creationId xmlns:a16="http://schemas.microsoft.com/office/drawing/2014/main" id="{70E1614E-4C6F-48E1-BC33-880C673FA9CF}"/>
              </a:ext>
            </a:extLst>
          </p:cNvPr>
          <p:cNvGrpSpPr/>
          <p:nvPr userDrawn="1"/>
        </p:nvGrpSpPr>
        <p:grpSpPr>
          <a:xfrm>
            <a:off x="9385285" y="-34184"/>
            <a:ext cx="920160" cy="1997611"/>
            <a:chOff x="11278482" y="3633026"/>
            <a:chExt cx="920160" cy="1997611"/>
          </a:xfrm>
        </p:grpSpPr>
        <p:cxnSp>
          <p:nvCxnSpPr>
            <p:cNvPr id="36" name="Egyenes összekötő 35">
              <a:extLst>
                <a:ext uri="{FF2B5EF4-FFF2-40B4-BE49-F238E27FC236}">
                  <a16:creationId xmlns:a16="http://schemas.microsoft.com/office/drawing/2014/main" id="{17D8AA49-852A-44EB-9D49-F9DE560B3E56}"/>
                </a:ext>
              </a:extLst>
            </p:cNvPr>
            <p:cNvCxnSpPr>
              <a:cxnSpLocks/>
            </p:cNvCxnSpPr>
            <p:nvPr userDrawn="1"/>
          </p:nvCxnSpPr>
          <p:spPr>
            <a:xfrm>
              <a:off x="11758633" y="3645700"/>
              <a:ext cx="433367" cy="940814"/>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Egyenes összekötő 36">
              <a:extLst>
                <a:ext uri="{FF2B5EF4-FFF2-40B4-BE49-F238E27FC236}">
                  <a16:creationId xmlns:a16="http://schemas.microsoft.com/office/drawing/2014/main" id="{3218B5B0-509E-4795-AC5A-1D305E6CAE98}"/>
                </a:ext>
              </a:extLst>
            </p:cNvPr>
            <p:cNvCxnSpPr>
              <a:cxnSpLocks/>
            </p:cNvCxnSpPr>
            <p:nvPr userDrawn="1"/>
          </p:nvCxnSpPr>
          <p:spPr>
            <a:xfrm>
              <a:off x="11601583" y="3648658"/>
              <a:ext cx="597059" cy="1296179"/>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8" name="Egyenes összekötő 37">
              <a:extLst>
                <a:ext uri="{FF2B5EF4-FFF2-40B4-BE49-F238E27FC236}">
                  <a16:creationId xmlns:a16="http://schemas.microsoft.com/office/drawing/2014/main" id="{56A013DB-5A47-49F6-98BD-41E02A110A39}"/>
                </a:ext>
              </a:extLst>
            </p:cNvPr>
            <p:cNvCxnSpPr>
              <a:cxnSpLocks/>
            </p:cNvCxnSpPr>
            <p:nvPr userDrawn="1"/>
          </p:nvCxnSpPr>
          <p:spPr>
            <a:xfrm>
              <a:off x="11444096" y="3648658"/>
              <a:ext cx="747904" cy="1623656"/>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Egyenes összekötő 38">
              <a:extLst>
                <a:ext uri="{FF2B5EF4-FFF2-40B4-BE49-F238E27FC236}">
                  <a16:creationId xmlns:a16="http://schemas.microsoft.com/office/drawing/2014/main" id="{870D253D-1FC0-4FF1-A658-166075CB718C}"/>
                </a:ext>
              </a:extLst>
            </p:cNvPr>
            <p:cNvCxnSpPr>
              <a:cxnSpLocks/>
            </p:cNvCxnSpPr>
            <p:nvPr userDrawn="1"/>
          </p:nvCxnSpPr>
          <p:spPr>
            <a:xfrm>
              <a:off x="11278482" y="3633026"/>
              <a:ext cx="920160" cy="1997611"/>
            </a:xfrm>
            <a:prstGeom prst="line">
              <a:avLst/>
            </a:prstGeom>
            <a:ln w="50800">
              <a:solidFill>
                <a:schemeClr val="accent1">
                  <a:alpha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818604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_4">
    <p:bg>
      <p:bgRef idx="1001">
        <a:schemeClr val="bg1"/>
      </p:bgRef>
    </p:bg>
    <p:spTree>
      <p:nvGrpSpPr>
        <p:cNvPr id="1" name=""/>
        <p:cNvGrpSpPr/>
        <p:nvPr/>
      </p:nvGrpSpPr>
      <p:grpSpPr>
        <a:xfrm>
          <a:off x="0" y="0"/>
          <a:ext cx="0" cy="0"/>
          <a:chOff x="0" y="0"/>
          <a:chExt cx="0" cy="0"/>
        </a:xfrm>
      </p:grpSpPr>
      <p:pic>
        <p:nvPicPr>
          <p:cNvPr id="14" name="Kép 13" descr="A képen objektum, sötét, ülő, leállítás látható&#10;&#10;Automatikusan generált leírás">
            <a:extLst>
              <a:ext uri="{FF2B5EF4-FFF2-40B4-BE49-F238E27FC236}">
                <a16:creationId xmlns:a16="http://schemas.microsoft.com/office/drawing/2014/main" id="{6D01C297-5928-4EE2-B9B0-21367B321F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76" y="1"/>
            <a:ext cx="3586414" cy="3760150"/>
          </a:xfrm>
          <a:prstGeom prst="rect">
            <a:avLst/>
          </a:prstGeom>
        </p:spPr>
      </p:pic>
    </p:spTree>
    <p:extLst>
      <p:ext uri="{BB962C8B-B14F-4D97-AF65-F5344CB8AC3E}">
        <p14:creationId xmlns:p14="http://schemas.microsoft.com/office/powerpoint/2010/main" val="150787914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im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0" name="Téglalap 14">
            <a:extLst>
              <a:ext uri="{FF2B5EF4-FFF2-40B4-BE49-F238E27FC236}">
                <a16:creationId xmlns:a16="http://schemas.microsoft.com/office/drawing/2014/main" id="{F44512F8-335A-4569-9F3E-31E45D52BAD5}"/>
              </a:ext>
            </a:extLst>
          </p:cNvPr>
          <p:cNvSpPr/>
          <p:nvPr userDrawn="1"/>
        </p:nvSpPr>
        <p:spPr>
          <a:xfrm>
            <a:off x="0" y="6205304"/>
            <a:ext cx="12194076" cy="65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15" name="Kép helye 14">
            <a:extLst>
              <a:ext uri="{FF2B5EF4-FFF2-40B4-BE49-F238E27FC236}">
                <a16:creationId xmlns:a16="http://schemas.microsoft.com/office/drawing/2014/main" id="{E18218CB-EA49-40D0-BA60-F45910977594}"/>
              </a:ext>
            </a:extLst>
          </p:cNvPr>
          <p:cNvSpPr>
            <a:spLocks noGrp="1"/>
          </p:cNvSpPr>
          <p:nvPr>
            <p:ph type="pic" sz="quarter" idx="13" hasCustomPrompt="1"/>
          </p:nvPr>
        </p:nvSpPr>
        <p:spPr>
          <a:xfrm>
            <a:off x="5771577" y="884632"/>
            <a:ext cx="5463971" cy="4710317"/>
          </a:xfrm>
          <a:custGeom>
            <a:avLst/>
            <a:gdLst>
              <a:gd name="connsiteX0" fmla="*/ 1366044 w 6338443"/>
              <a:gd name="connsiteY0" fmla="*/ 0 h 5464172"/>
              <a:gd name="connsiteX1" fmla="*/ 4972400 w 6338443"/>
              <a:gd name="connsiteY1" fmla="*/ 0 h 5464172"/>
              <a:gd name="connsiteX2" fmla="*/ 6338443 w 6338443"/>
              <a:gd name="connsiteY2" fmla="*/ 2732086 h 5464172"/>
              <a:gd name="connsiteX3" fmla="*/ 4972400 w 6338443"/>
              <a:gd name="connsiteY3" fmla="*/ 5464172 h 5464172"/>
              <a:gd name="connsiteX4" fmla="*/ 1366044 w 6338443"/>
              <a:gd name="connsiteY4" fmla="*/ 5464172 h 5464172"/>
              <a:gd name="connsiteX5" fmla="*/ 0 w 6338443"/>
              <a:gd name="connsiteY5" fmla="*/ 2732086 h 546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8443" h="5464172">
                <a:moveTo>
                  <a:pt x="1366044" y="0"/>
                </a:moveTo>
                <a:lnTo>
                  <a:pt x="4972400" y="0"/>
                </a:lnTo>
                <a:lnTo>
                  <a:pt x="6338443" y="2732086"/>
                </a:lnTo>
                <a:lnTo>
                  <a:pt x="4972400" y="5464172"/>
                </a:lnTo>
                <a:lnTo>
                  <a:pt x="1366044" y="5464172"/>
                </a:lnTo>
                <a:lnTo>
                  <a:pt x="0" y="2732086"/>
                </a:lnTo>
                <a:close/>
              </a:path>
            </a:pathLst>
          </a:custGeom>
        </p:spPr>
        <p:txBody>
          <a:bodyPr wrap="square">
            <a:noAutofit/>
          </a:bodyPr>
          <a:lstStyle>
            <a:lvl1pPr marL="0" indent="0" algn="ctr">
              <a:buNone/>
              <a:defRPr cap="all" baseline="0">
                <a:solidFill>
                  <a:schemeClr val="tx1">
                    <a:lumMod val="50000"/>
                    <a:lumOff val="50000"/>
                  </a:schemeClr>
                </a:solidFill>
              </a:defRPr>
            </a:lvl1pPr>
          </a:lstStyle>
          <a:p>
            <a:r>
              <a:rPr lang="hu-HU" dirty="0" err="1"/>
              <a:t>Large</a:t>
            </a:r>
            <a:r>
              <a:rPr lang="hu-HU" dirty="0"/>
              <a:t> IMAGE</a:t>
            </a:r>
          </a:p>
        </p:txBody>
      </p:sp>
      <p:sp>
        <p:nvSpPr>
          <p:cNvPr id="8" name="Cím 1">
            <a:extLst>
              <a:ext uri="{FF2B5EF4-FFF2-40B4-BE49-F238E27FC236}">
                <a16:creationId xmlns:a16="http://schemas.microsoft.com/office/drawing/2014/main" id="{69E89971-C74A-4F98-BD2D-59D517BA1A80}"/>
              </a:ext>
            </a:extLst>
          </p:cNvPr>
          <p:cNvSpPr>
            <a:spLocks noGrp="1"/>
          </p:cNvSpPr>
          <p:nvPr>
            <p:ph type="title" hasCustomPrompt="1"/>
          </p:nvPr>
        </p:nvSpPr>
        <p:spPr>
          <a:xfrm>
            <a:off x="472870" y="884632"/>
            <a:ext cx="4803980" cy="2220518"/>
          </a:xfrm>
          <a:prstGeom prst="rect">
            <a:avLst/>
          </a:prstGeom>
        </p:spPr>
        <p:txBody>
          <a:bodyPr>
            <a:normAutofit/>
          </a:bodyPr>
          <a:lstStyle>
            <a:lvl1pPr>
              <a:defRPr sz="3200"/>
            </a:lvl1pPr>
          </a:lstStyle>
          <a:p>
            <a:r>
              <a:rPr lang="hu-HU" dirty="0" err="1"/>
              <a:t>Title</a:t>
            </a:r>
            <a:endParaRPr lang="hu-HU" dirty="0"/>
          </a:p>
        </p:txBody>
      </p:sp>
      <p:sp>
        <p:nvSpPr>
          <p:cNvPr id="16" name="Szöveg helye 15">
            <a:extLst>
              <a:ext uri="{FF2B5EF4-FFF2-40B4-BE49-F238E27FC236}">
                <a16:creationId xmlns:a16="http://schemas.microsoft.com/office/drawing/2014/main" id="{B3AC6FFA-1808-4383-8DB8-3C867C1CD5D8}"/>
              </a:ext>
            </a:extLst>
          </p:cNvPr>
          <p:cNvSpPr>
            <a:spLocks noGrp="1"/>
          </p:cNvSpPr>
          <p:nvPr>
            <p:ph type="body" sz="quarter" idx="14" hasCustomPrompt="1"/>
          </p:nvPr>
        </p:nvSpPr>
        <p:spPr>
          <a:xfrm>
            <a:off x="473075" y="3429000"/>
            <a:ext cx="4803775" cy="2165949"/>
          </a:xfrm>
        </p:spPr>
        <p:txBody>
          <a:bodyPr/>
          <a:lstStyle>
            <a:lvl1pPr marL="0" indent="0">
              <a:buNone/>
              <a:defRPr/>
            </a:lvl1pPr>
          </a:lstStyle>
          <a:p>
            <a:pPr lvl="0"/>
            <a:r>
              <a:rPr lang="hu-HU" dirty="0"/>
              <a:t>Text</a:t>
            </a:r>
          </a:p>
        </p:txBody>
      </p:sp>
      <p:cxnSp>
        <p:nvCxnSpPr>
          <p:cNvPr id="18" name="Egyenes összekötő 16">
            <a:extLst>
              <a:ext uri="{FF2B5EF4-FFF2-40B4-BE49-F238E27FC236}">
                <a16:creationId xmlns:a16="http://schemas.microsoft.com/office/drawing/2014/main" id="{5003AE32-9D21-4E59-B641-5BCBED6BE91A}"/>
              </a:ext>
            </a:extLst>
          </p:cNvPr>
          <p:cNvCxnSpPr>
            <a:cxnSpLocks/>
          </p:cNvCxnSpPr>
          <p:nvPr userDrawn="1"/>
        </p:nvCxnSpPr>
        <p:spPr>
          <a:xfrm>
            <a:off x="-2076" y="6198669"/>
            <a:ext cx="121940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Szöveg helye 2">
            <a:extLst>
              <a:ext uri="{FF2B5EF4-FFF2-40B4-BE49-F238E27FC236}">
                <a16:creationId xmlns:a16="http://schemas.microsoft.com/office/drawing/2014/main" id="{CAAE4148-90EB-4CCD-8A0E-873FBA9D496B}"/>
              </a:ext>
            </a:extLst>
          </p:cNvPr>
          <p:cNvSpPr>
            <a:spLocks noGrp="1"/>
          </p:cNvSpPr>
          <p:nvPr>
            <p:ph type="body" sz="quarter" idx="15" hasCustomPrompt="1"/>
          </p:nvPr>
        </p:nvSpPr>
        <p:spPr>
          <a:xfrm>
            <a:off x="472868" y="6345238"/>
            <a:ext cx="8247179" cy="433388"/>
          </a:xfrm>
        </p:spPr>
        <p:txBody>
          <a:bodyPr>
            <a:normAutofit/>
          </a:bodyPr>
          <a:lstStyle>
            <a:lvl1pPr marL="0" indent="0">
              <a:buNone/>
              <a:defRPr sz="900">
                <a:solidFill>
                  <a:schemeClr val="tx2"/>
                </a:solidFill>
              </a:defRPr>
            </a:lvl1pPr>
          </a:lstStyle>
          <a:p>
            <a:pPr lvl="0"/>
            <a:r>
              <a:rPr lang="hu-HU" sz="900" dirty="0" err="1"/>
              <a:t>Footer</a:t>
            </a:r>
            <a:r>
              <a:rPr lang="hu-HU" sz="900" dirty="0"/>
              <a:t> </a:t>
            </a:r>
            <a:r>
              <a:rPr lang="hu-HU" sz="900" dirty="0" err="1"/>
              <a:t>content</a:t>
            </a:r>
            <a:r>
              <a:rPr lang="hu-HU" sz="900" dirty="0"/>
              <a:t> – </a:t>
            </a:r>
            <a:r>
              <a:rPr lang="hu-HU" sz="900" dirty="0" err="1"/>
              <a:t>max</a:t>
            </a:r>
            <a:r>
              <a:rPr lang="hu-HU" sz="900" dirty="0"/>
              <a:t> 3 </a:t>
            </a:r>
            <a:r>
              <a:rPr lang="hu-HU" sz="900" dirty="0" err="1"/>
              <a:t>rows</a:t>
            </a:r>
            <a:endParaRPr lang="hu-HU" dirty="0"/>
          </a:p>
        </p:txBody>
      </p:sp>
      <p:pic>
        <p:nvPicPr>
          <p:cNvPr id="13" name="Kép 12" descr="A képen tányér, ülő, aláírás, óra látható&#10;&#10;Automatikusan generált leírás">
            <a:extLst>
              <a:ext uri="{FF2B5EF4-FFF2-40B4-BE49-F238E27FC236}">
                <a16:creationId xmlns:a16="http://schemas.microsoft.com/office/drawing/2014/main" id="{DE6CD8DA-5491-4032-8F1D-AA95FFFA63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64694" y="6417024"/>
            <a:ext cx="991504" cy="263898"/>
          </a:xfrm>
          <a:prstGeom prst="rect">
            <a:avLst/>
          </a:prstGeom>
        </p:spPr>
      </p:pic>
      <p:pic>
        <p:nvPicPr>
          <p:cNvPr id="14" name="Kép 13" descr="A képen sötét, ülő, óra, aláírás látható&#10;&#10;Automatikusan generált leírás">
            <a:extLst>
              <a:ext uri="{FF2B5EF4-FFF2-40B4-BE49-F238E27FC236}">
                <a16:creationId xmlns:a16="http://schemas.microsoft.com/office/drawing/2014/main" id="{29A36D60-EB73-4FF3-B557-B4C33588F06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00845" y="6402240"/>
            <a:ext cx="1524317" cy="313030"/>
          </a:xfrm>
          <a:prstGeom prst="rect">
            <a:avLst/>
          </a:prstGeom>
        </p:spPr>
      </p:pic>
      <p:sp>
        <p:nvSpPr>
          <p:cNvPr id="17" name="Dia számának helye 5">
            <a:extLst>
              <a:ext uri="{FF2B5EF4-FFF2-40B4-BE49-F238E27FC236}">
                <a16:creationId xmlns:a16="http://schemas.microsoft.com/office/drawing/2014/main" id="{43B47545-6AA7-4CC6-B180-4B2E38D0C602}"/>
              </a:ext>
            </a:extLst>
          </p:cNvPr>
          <p:cNvSpPr>
            <a:spLocks noGrp="1"/>
          </p:cNvSpPr>
          <p:nvPr>
            <p:ph type="sldNum" sz="quarter" idx="12"/>
          </p:nvPr>
        </p:nvSpPr>
        <p:spPr>
          <a:xfrm>
            <a:off x="11669809" y="6434116"/>
            <a:ext cx="406195" cy="287776"/>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cxnSp>
        <p:nvCxnSpPr>
          <p:cNvPr id="19" name="Egyenes összekötő 18">
            <a:extLst>
              <a:ext uri="{FF2B5EF4-FFF2-40B4-BE49-F238E27FC236}">
                <a16:creationId xmlns:a16="http://schemas.microsoft.com/office/drawing/2014/main" id="{377B5696-D7E3-40A7-8B27-AC62702A8541}"/>
              </a:ext>
            </a:extLst>
          </p:cNvPr>
          <p:cNvCxnSpPr>
            <a:cxnSpLocks/>
          </p:cNvCxnSpPr>
          <p:nvPr userDrawn="1"/>
        </p:nvCxnSpPr>
        <p:spPr>
          <a:xfrm>
            <a:off x="11658598" y="6507695"/>
            <a:ext cx="0" cy="35030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937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AA3C6BF-DEDD-4E63-A7AA-DE837E2CAAEC}"/>
              </a:ext>
            </a:extLst>
          </p:cNvPr>
          <p:cNvSpPr>
            <a:spLocks noGrp="1"/>
          </p:cNvSpPr>
          <p:nvPr>
            <p:ph type="title" hasCustomPrompt="1"/>
          </p:nvPr>
        </p:nvSpPr>
        <p:spPr>
          <a:xfrm>
            <a:off x="440065" y="2426009"/>
            <a:ext cx="11234870" cy="1024647"/>
          </a:xfrm>
          <a:prstGeom prst="rect">
            <a:avLst/>
          </a:prstGeom>
        </p:spPr>
        <p:txBody>
          <a:bodyPr>
            <a:normAutofit/>
          </a:bodyPr>
          <a:lstStyle>
            <a:lvl1pPr algn="ctr">
              <a:defRPr sz="4400">
                <a:solidFill>
                  <a:schemeClr val="tx2"/>
                </a:solidFill>
              </a:defRPr>
            </a:lvl1pPr>
          </a:lstStyle>
          <a:p>
            <a:r>
              <a:rPr lang="hu-HU"/>
              <a:t>Thank you for your attention!</a:t>
            </a:r>
          </a:p>
        </p:txBody>
      </p:sp>
      <p:pic>
        <p:nvPicPr>
          <p:cNvPr id="4" name="Kép 3" descr="A képen óra, aláírás, rajz, tányér látható&#10;&#10;Automatikusan generált leírás">
            <a:extLst>
              <a:ext uri="{FF2B5EF4-FFF2-40B4-BE49-F238E27FC236}">
                <a16:creationId xmlns:a16="http://schemas.microsoft.com/office/drawing/2014/main" id="{867578FC-0520-4BC3-A3AC-77A8B41C19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13898" y="5056449"/>
            <a:ext cx="1460153" cy="600332"/>
          </a:xfrm>
          <a:prstGeom prst="rect">
            <a:avLst/>
          </a:prstGeom>
        </p:spPr>
      </p:pic>
      <p:pic>
        <p:nvPicPr>
          <p:cNvPr id="5" name="Kép 4" descr="A képen ülő, sötét, szoba, óra látható&#10;&#10;Automatikusan generált leírás">
            <a:extLst>
              <a:ext uri="{FF2B5EF4-FFF2-40B4-BE49-F238E27FC236}">
                <a16:creationId xmlns:a16="http://schemas.microsoft.com/office/drawing/2014/main" id="{620DF905-C047-4700-9B8B-C0891F7825C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96000" y="4943314"/>
            <a:ext cx="2464271" cy="630529"/>
          </a:xfrm>
          <a:prstGeom prst="rect">
            <a:avLst/>
          </a:prstGeom>
        </p:spPr>
      </p:pic>
      <p:grpSp>
        <p:nvGrpSpPr>
          <p:cNvPr id="6" name="Csoportba foglalás 5">
            <a:extLst>
              <a:ext uri="{FF2B5EF4-FFF2-40B4-BE49-F238E27FC236}">
                <a16:creationId xmlns:a16="http://schemas.microsoft.com/office/drawing/2014/main" id="{0A48B1F9-FE31-432F-8E55-045501350D4F}"/>
              </a:ext>
            </a:extLst>
          </p:cNvPr>
          <p:cNvGrpSpPr/>
          <p:nvPr userDrawn="1"/>
        </p:nvGrpSpPr>
        <p:grpSpPr>
          <a:xfrm>
            <a:off x="3173775" y="3907213"/>
            <a:ext cx="5844449" cy="132165"/>
            <a:chOff x="-3727347" y="1104050"/>
            <a:chExt cx="5844449" cy="132165"/>
          </a:xfrm>
          <a:solidFill>
            <a:schemeClr val="accent1"/>
          </a:solidFill>
        </p:grpSpPr>
        <p:sp>
          <p:nvSpPr>
            <p:cNvPr id="7" name="Téglalap 6">
              <a:extLst>
                <a:ext uri="{FF2B5EF4-FFF2-40B4-BE49-F238E27FC236}">
                  <a16:creationId xmlns:a16="http://schemas.microsoft.com/office/drawing/2014/main" id="{70375E97-574C-4B73-B10E-BC2DB4EA73BE}"/>
                </a:ext>
              </a:extLst>
            </p:cNvPr>
            <p:cNvSpPr/>
            <p:nvPr userDrawn="1"/>
          </p:nvSpPr>
          <p:spPr>
            <a:xfrm>
              <a:off x="-3663402" y="1149411"/>
              <a:ext cx="5671665" cy="45719"/>
            </a:xfrm>
            <a:prstGeom prst="rect">
              <a:avLst/>
            </a:prstGeom>
            <a:gradFill>
              <a:gsLst>
                <a:gs pos="0">
                  <a:schemeClr val="accent1"/>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Ellipszis 7">
              <a:extLst>
                <a:ext uri="{FF2B5EF4-FFF2-40B4-BE49-F238E27FC236}">
                  <a16:creationId xmlns:a16="http://schemas.microsoft.com/office/drawing/2014/main" id="{D2F0EF91-CDC6-4FDD-BDA3-1CA7D5EFA29C}"/>
                </a:ext>
              </a:extLst>
            </p:cNvPr>
            <p:cNvSpPr/>
            <p:nvPr userDrawn="1"/>
          </p:nvSpPr>
          <p:spPr>
            <a:xfrm>
              <a:off x="1989212" y="1104050"/>
              <a:ext cx="127890" cy="12789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Ellipszis 8">
              <a:extLst>
                <a:ext uri="{FF2B5EF4-FFF2-40B4-BE49-F238E27FC236}">
                  <a16:creationId xmlns:a16="http://schemas.microsoft.com/office/drawing/2014/main" id="{1772C818-567B-4CC7-A723-424CEA9CFDA6}"/>
                </a:ext>
              </a:extLst>
            </p:cNvPr>
            <p:cNvSpPr/>
            <p:nvPr userDrawn="1"/>
          </p:nvSpPr>
          <p:spPr>
            <a:xfrm>
              <a:off x="-3727347" y="1108325"/>
              <a:ext cx="127890" cy="12789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Tree>
    <p:extLst>
      <p:ext uri="{BB962C8B-B14F-4D97-AF65-F5344CB8AC3E}">
        <p14:creationId xmlns:p14="http://schemas.microsoft.com/office/powerpoint/2010/main" val="530781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008ECDA4-1445-4933-81C1-C29A98B9D2C6}"/>
              </a:ext>
            </a:extLst>
          </p:cNvPr>
          <p:cNvSpPr>
            <a:spLocks noGrp="1"/>
          </p:cNvSpPr>
          <p:nvPr>
            <p:ph type="title"/>
          </p:nvPr>
        </p:nvSpPr>
        <p:spPr>
          <a:xfrm>
            <a:off x="472868" y="365125"/>
            <a:ext cx="11412539" cy="1024647"/>
          </a:xfrm>
          <a:prstGeom prst="rect">
            <a:avLst/>
          </a:prstGeom>
        </p:spPr>
        <p:txBody>
          <a:bodyPr vert="horz" lIns="91440" tIns="45720" rIns="91440" bIns="45720" rtlCol="0" anchor="ctr">
            <a:normAutofit/>
          </a:bodyPr>
          <a:lstStyle/>
          <a:p>
            <a:r>
              <a:rPr lang="hu-HU" dirty="0" err="1"/>
              <a:t>title</a:t>
            </a:r>
            <a:endParaRPr lang="hu-HU" dirty="0"/>
          </a:p>
        </p:txBody>
      </p:sp>
      <p:sp>
        <p:nvSpPr>
          <p:cNvPr id="3" name="Szöveg helye 2">
            <a:extLst>
              <a:ext uri="{FF2B5EF4-FFF2-40B4-BE49-F238E27FC236}">
                <a16:creationId xmlns:a16="http://schemas.microsoft.com/office/drawing/2014/main" id="{0D2FDEE9-D7FF-4ED6-8C49-1DB820819BBB}"/>
              </a:ext>
            </a:extLst>
          </p:cNvPr>
          <p:cNvSpPr>
            <a:spLocks noGrp="1"/>
          </p:cNvSpPr>
          <p:nvPr>
            <p:ph type="body" idx="1"/>
          </p:nvPr>
        </p:nvSpPr>
        <p:spPr>
          <a:xfrm>
            <a:off x="472870" y="1695450"/>
            <a:ext cx="11412539" cy="4137459"/>
          </a:xfrm>
          <a:prstGeom prst="rect">
            <a:avLst/>
          </a:prstGeom>
        </p:spPr>
        <p:txBody>
          <a:bodyPr vert="horz" lIns="91440" tIns="45720" rIns="91440" bIns="45720" rtlCol="0">
            <a:normAutofit/>
          </a:bodyPr>
          <a:lstStyle/>
          <a:p>
            <a:pPr lvl="0"/>
            <a:r>
              <a:rPr lang="hu-HU" dirty="0" err="1"/>
              <a:t>First</a:t>
            </a:r>
            <a:r>
              <a:rPr lang="hu-HU" dirty="0"/>
              <a:t> </a:t>
            </a:r>
            <a:r>
              <a:rPr lang="hu-HU" dirty="0" err="1"/>
              <a:t>level</a:t>
            </a:r>
            <a:endParaRPr lang="hu-HU" dirty="0"/>
          </a:p>
          <a:p>
            <a:pPr lvl="1"/>
            <a:r>
              <a:rPr lang="hu-HU" dirty="0" err="1"/>
              <a:t>Second</a:t>
            </a:r>
            <a:r>
              <a:rPr lang="hu-HU" dirty="0"/>
              <a:t> </a:t>
            </a:r>
            <a:r>
              <a:rPr lang="hu-HU" dirty="0" err="1"/>
              <a:t>level</a:t>
            </a:r>
            <a:endParaRPr lang="hu-HU" dirty="0"/>
          </a:p>
          <a:p>
            <a:pPr lvl="2"/>
            <a:r>
              <a:rPr lang="hu-HU" dirty="0" err="1"/>
              <a:t>Third</a:t>
            </a:r>
            <a:r>
              <a:rPr lang="hu-HU" dirty="0"/>
              <a:t> </a:t>
            </a:r>
            <a:r>
              <a:rPr lang="hu-HU" dirty="0" err="1"/>
              <a:t>level</a:t>
            </a:r>
            <a:endParaRPr lang="hu-HU" dirty="0"/>
          </a:p>
          <a:p>
            <a:pPr lvl="3"/>
            <a:r>
              <a:rPr lang="hu-HU" dirty="0" err="1"/>
              <a:t>Fourth</a:t>
            </a:r>
            <a:r>
              <a:rPr lang="hu-HU" dirty="0"/>
              <a:t> </a:t>
            </a:r>
            <a:r>
              <a:rPr lang="hu-HU" dirty="0" err="1"/>
              <a:t>level</a:t>
            </a:r>
            <a:endParaRPr lang="hu-HU" dirty="0"/>
          </a:p>
          <a:p>
            <a:pPr lvl="4"/>
            <a:r>
              <a:rPr lang="hu-HU" dirty="0" err="1"/>
              <a:t>Fifth</a:t>
            </a:r>
            <a:r>
              <a:rPr lang="hu-HU" dirty="0"/>
              <a:t> </a:t>
            </a:r>
            <a:r>
              <a:rPr lang="hu-HU" dirty="0" err="1"/>
              <a:t>level</a:t>
            </a:r>
            <a:endParaRPr lang="hu-HU" dirty="0"/>
          </a:p>
        </p:txBody>
      </p:sp>
      <p:sp>
        <p:nvSpPr>
          <p:cNvPr id="5" name="Dia számának helye 5">
            <a:extLst>
              <a:ext uri="{FF2B5EF4-FFF2-40B4-BE49-F238E27FC236}">
                <a16:creationId xmlns:a16="http://schemas.microsoft.com/office/drawing/2014/main" id="{B20A0D7F-0DAF-49AF-9F55-C1E5355ECF0F}"/>
              </a:ext>
            </a:extLst>
          </p:cNvPr>
          <p:cNvSpPr>
            <a:spLocks noGrp="1"/>
          </p:cNvSpPr>
          <p:nvPr>
            <p:ph type="sldNum" sz="quarter" idx="4"/>
          </p:nvPr>
        </p:nvSpPr>
        <p:spPr>
          <a:xfrm>
            <a:off x="11656522" y="6339141"/>
            <a:ext cx="406195" cy="365659"/>
          </a:xfrm>
          <a:prstGeom prst="rect">
            <a:avLst/>
          </a:prstGeom>
        </p:spPr>
        <p:txBody>
          <a:bodyPr/>
          <a:lstStyle>
            <a:lvl1pPr algn="l">
              <a:defRPr sz="900" i="1">
                <a:solidFill>
                  <a:schemeClr val="bg2">
                    <a:lumMod val="50000"/>
                  </a:schemeClr>
                </a:solidFill>
              </a:defRPr>
            </a:lvl1pPr>
          </a:lstStyle>
          <a:p>
            <a:fld id="{90222BD9-5D38-4504-B11E-79F48CA3D099}" type="slidenum">
              <a:rPr lang="hu-HU" smtClean="0"/>
              <a:pPr/>
              <a:t>‹#›</a:t>
            </a:fld>
            <a:endParaRPr lang="hu-HU" dirty="0"/>
          </a:p>
        </p:txBody>
      </p:sp>
    </p:spTree>
    <p:extLst>
      <p:ext uri="{BB962C8B-B14F-4D97-AF65-F5344CB8AC3E}">
        <p14:creationId xmlns:p14="http://schemas.microsoft.com/office/powerpoint/2010/main" val="184744985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7" r:id="rId5"/>
    <p:sldLayoutId id="2147483668" r:id="rId6"/>
    <p:sldLayoutId id="2147483669" r:id="rId7"/>
    <p:sldLayoutId id="2147483670" r:id="rId8"/>
    <p:sldLayoutId id="2147483671" r:id="rId9"/>
    <p:sldLayoutId id="2147483672" r:id="rId10"/>
    <p:sldLayoutId id="2147483674" r:id="rId11"/>
    <p:sldLayoutId id="2147483675" r:id="rId12"/>
    <p:sldLayoutId id="2147483676" r:id="rId13"/>
    <p:sldLayoutId id="2147483662" r:id="rId14"/>
    <p:sldLayoutId id="2147483663" r:id="rId15"/>
    <p:sldLayoutId id="2147483664" r:id="rId16"/>
    <p:sldLayoutId id="2147483677" r:id="rId17"/>
    <p:sldLayoutId id="2147483665" r:id="rId18"/>
    <p:sldLayoutId id="2147483666" r:id="rId19"/>
  </p:sldLayoutIdLst>
  <p:txStyles>
    <p:titleStyle>
      <a:lvl1pPr algn="l" defTabSz="914400" rtl="0" eaLnBrk="1" latinLnBrk="0" hangingPunct="1">
        <a:lnSpc>
          <a:spcPct val="90000"/>
        </a:lnSpc>
        <a:spcBef>
          <a:spcPct val="0"/>
        </a:spcBef>
        <a:buNone/>
        <a:defRPr sz="3200" b="0" i="0" kern="1200" cap="all" baseline="0">
          <a:solidFill>
            <a:srgbClr val="4D4D4C"/>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0.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www.dutchlifescience.com/" TargetMode="External"/><Relationship Id="rId7" Type="http://schemas.openxmlformats.org/officeDocument/2006/relationships/image" Target="../media/image12.png"/><Relationship Id="rId2" Type="http://schemas.openxmlformats.org/officeDocument/2006/relationships/hyperlink" Target="http://www.biotechgate.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hyperlink" Target="http://www.venturevaluation.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hyperlink" Target="https://www.hollandbio.nl/sectorinfo/dutch-life-science-databas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sv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4/relationships/chartEx" Target="../charts/chartEx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0.png"/><Relationship Id="rId2" Type="http://schemas.microsoft.com/office/2014/relationships/chartEx" Target="../charts/chartEx2.xml"/><Relationship Id="rId1" Type="http://schemas.openxmlformats.org/officeDocument/2006/relationships/slideLayout" Target="../slideLayouts/slideLayout11.xml"/><Relationship Id="rId5" Type="http://schemas.openxmlformats.org/officeDocument/2006/relationships/image" Target="../media/image18.png"/><Relationship Id="rId4" Type="http://schemas.microsoft.com/office/2014/relationships/chartEx" Target="../charts/chartEx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g"/><Relationship Id="rId10" Type="http://schemas.openxmlformats.org/officeDocument/2006/relationships/image" Target="../media/image27.png"/><Relationship Id="rId4" Type="http://schemas.openxmlformats.org/officeDocument/2006/relationships/image" Target="../media/image21.jpg"/><Relationship Id="rId9"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1.png"/><Relationship Id="rId7" Type="http://schemas.openxmlformats.org/officeDocument/2006/relationships/image" Target="../media/image40.png"/><Relationship Id="rId2" Type="http://schemas.openxmlformats.org/officeDocument/2006/relationships/chart" Target="../charts/chart16.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39.png"/><Relationship Id="rId4" Type="http://schemas.openxmlformats.org/officeDocument/2006/relationships/image" Target="../media/image8.png"/><Relationship Id="rId9"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biotechgate.com/request-trial-quote/?utm_source=deal%20repor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venturevaluation.com/" TargetMode="External"/><Relationship Id="rId2" Type="http://schemas.openxmlformats.org/officeDocument/2006/relationships/hyperlink" Target="http://www.biotechgat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Kép helye 36">
            <a:extLst>
              <a:ext uri="{FF2B5EF4-FFF2-40B4-BE49-F238E27FC236}">
                <a16:creationId xmlns:a16="http://schemas.microsoft.com/office/drawing/2014/main" id="{4EA5FF9D-DBC9-456F-B6A3-4B5DCAFC3494}"/>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tretch>
            <a:fillRect/>
          </a:stretch>
        </p:blipFill>
        <p:spPr>
          <a:xfrm>
            <a:off x="7233366" y="1242852"/>
            <a:ext cx="1511464" cy="1325563"/>
          </a:xfrm>
        </p:spPr>
      </p:pic>
      <p:pic>
        <p:nvPicPr>
          <p:cNvPr id="3" name="Kép helye 2" descr="A képen beltéri, ülő, számláló, konyha látható&#10;&#10;Automatikusan generált leírás">
            <a:extLst>
              <a:ext uri="{FF2B5EF4-FFF2-40B4-BE49-F238E27FC236}">
                <a16:creationId xmlns:a16="http://schemas.microsoft.com/office/drawing/2014/main" id="{97005BF1-CCD4-4918-BE5E-2595FB6F8574}"/>
              </a:ext>
            </a:extLst>
          </p:cNvPr>
          <p:cNvPicPr>
            <a:picLocks noGrp="1" noChangeAspect="1"/>
          </p:cNvPicPr>
          <p:nvPr>
            <p:ph type="pic" sz="quarter" idx="10"/>
          </p:nvPr>
        </p:nvPicPr>
        <p:blipFill rotWithShape="1">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20332" r="20332"/>
          <a:stretch/>
        </p:blipFill>
        <p:spPr/>
      </p:pic>
      <p:sp>
        <p:nvSpPr>
          <p:cNvPr id="16" name="Alcím 15">
            <a:extLst>
              <a:ext uri="{FF2B5EF4-FFF2-40B4-BE49-F238E27FC236}">
                <a16:creationId xmlns:a16="http://schemas.microsoft.com/office/drawing/2014/main" id="{97E453B3-7568-4CF4-96B8-46A44C376D0B}"/>
              </a:ext>
            </a:extLst>
          </p:cNvPr>
          <p:cNvSpPr>
            <a:spLocks noGrp="1"/>
          </p:cNvSpPr>
          <p:nvPr>
            <p:ph type="subTitle" idx="1"/>
          </p:nvPr>
        </p:nvSpPr>
        <p:spPr/>
        <p:txBody>
          <a:bodyPr/>
          <a:lstStyle/>
          <a:p>
            <a:r>
              <a:rPr lang="en-GB" dirty="0"/>
              <a:t>Netherlands ｜2026</a:t>
            </a:r>
            <a:endParaRPr lang="hu-HU" dirty="0"/>
          </a:p>
        </p:txBody>
      </p:sp>
      <p:sp>
        <p:nvSpPr>
          <p:cNvPr id="42" name="Cím 41">
            <a:extLst>
              <a:ext uri="{FF2B5EF4-FFF2-40B4-BE49-F238E27FC236}">
                <a16:creationId xmlns:a16="http://schemas.microsoft.com/office/drawing/2014/main" id="{4C62F558-482B-424D-A5F5-3C90C404FACA}"/>
              </a:ext>
            </a:extLst>
          </p:cNvPr>
          <p:cNvSpPr>
            <a:spLocks noGrp="1"/>
          </p:cNvSpPr>
          <p:nvPr>
            <p:ph type="title"/>
          </p:nvPr>
        </p:nvSpPr>
        <p:spPr>
          <a:xfrm>
            <a:off x="472870" y="781050"/>
            <a:ext cx="6283529" cy="1481233"/>
          </a:xfrm>
        </p:spPr>
        <p:txBody>
          <a:bodyPr>
            <a:normAutofit/>
          </a:bodyPr>
          <a:lstStyle/>
          <a:p>
            <a:pPr>
              <a:lnSpc>
                <a:spcPct val="100000"/>
              </a:lnSpc>
            </a:pPr>
            <a:r>
              <a:rPr lang="hu-HU" dirty="0">
                <a:solidFill>
                  <a:schemeClr val="tx2"/>
                </a:solidFill>
              </a:rPr>
              <a:t>Life science </a:t>
            </a:r>
            <a:br>
              <a:rPr lang="en-GB" dirty="0">
                <a:solidFill>
                  <a:schemeClr val="tx2"/>
                </a:solidFill>
              </a:rPr>
            </a:br>
            <a:r>
              <a:rPr lang="hu-HU" dirty="0">
                <a:solidFill>
                  <a:schemeClr val="tx2"/>
                </a:solidFill>
              </a:rPr>
              <a:t>trend analysis</a:t>
            </a:r>
            <a:endParaRPr lang="hu-HU" dirty="0">
              <a:solidFill>
                <a:schemeClr val="tx2"/>
              </a:solidFill>
              <a:latin typeface="Roboto light" panose="02000000000000000000" pitchFamily="2" charset="0"/>
              <a:ea typeface="Roboto light" panose="02000000000000000000" pitchFamily="2" charset="0"/>
            </a:endParaRPr>
          </a:p>
        </p:txBody>
      </p:sp>
      <p:sp>
        <p:nvSpPr>
          <p:cNvPr id="47" name="Szöveg helye 46">
            <a:extLst>
              <a:ext uri="{FF2B5EF4-FFF2-40B4-BE49-F238E27FC236}">
                <a16:creationId xmlns:a16="http://schemas.microsoft.com/office/drawing/2014/main" id="{3E0DC2CE-9C2E-4348-A3DD-DAB66AA1DBE1}"/>
              </a:ext>
            </a:extLst>
          </p:cNvPr>
          <p:cNvSpPr>
            <a:spLocks noGrp="1"/>
          </p:cNvSpPr>
          <p:nvPr>
            <p:ph type="body" sz="quarter" idx="13"/>
          </p:nvPr>
        </p:nvSpPr>
        <p:spPr/>
        <p:txBody>
          <a:bodyPr/>
          <a:lstStyle/>
          <a:p>
            <a:r>
              <a:rPr lang="en-IE" dirty="0"/>
              <a:t>March 2026</a:t>
            </a:r>
            <a:endParaRPr lang="hu-HU" dirty="0"/>
          </a:p>
        </p:txBody>
      </p:sp>
      <p:sp>
        <p:nvSpPr>
          <p:cNvPr id="6" name="Hatszög 5">
            <a:extLst>
              <a:ext uri="{FF2B5EF4-FFF2-40B4-BE49-F238E27FC236}">
                <a16:creationId xmlns:a16="http://schemas.microsoft.com/office/drawing/2014/main" id="{2474B149-49A6-4918-BA55-B721256E44C3}"/>
              </a:ext>
            </a:extLst>
          </p:cNvPr>
          <p:cNvSpPr/>
          <p:nvPr/>
        </p:nvSpPr>
        <p:spPr>
          <a:xfrm>
            <a:off x="5619034" y="4375472"/>
            <a:ext cx="1537653" cy="1325563"/>
          </a:xfrm>
          <a:prstGeom prst="hexagon">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5" name="Picture 4">
            <a:extLst>
              <a:ext uri="{FF2B5EF4-FFF2-40B4-BE49-F238E27FC236}">
                <a16:creationId xmlns:a16="http://schemas.microsoft.com/office/drawing/2014/main" id="{94B402E4-CAE6-42A1-A79A-3E58713B30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931" y="4231374"/>
            <a:ext cx="1611222" cy="1640256"/>
          </a:xfrm>
          <a:prstGeom prst="rect">
            <a:avLst/>
          </a:prstGeom>
        </p:spPr>
      </p:pic>
    </p:spTree>
    <p:extLst>
      <p:ext uri="{BB962C8B-B14F-4D97-AF65-F5344CB8AC3E}">
        <p14:creationId xmlns:p14="http://schemas.microsoft.com/office/powerpoint/2010/main" val="10609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artalom helye 18">
            <a:extLst>
              <a:ext uri="{FF2B5EF4-FFF2-40B4-BE49-F238E27FC236}">
                <a16:creationId xmlns:a16="http://schemas.microsoft.com/office/drawing/2014/main" id="{D737D266-F14A-4A5D-8390-1A8BA0DB6AEA}"/>
              </a:ext>
            </a:extLst>
          </p:cNvPr>
          <p:cNvSpPr>
            <a:spLocks noGrp="1"/>
          </p:cNvSpPr>
          <p:nvPr>
            <p:ph idx="1"/>
          </p:nvPr>
        </p:nvSpPr>
        <p:spPr>
          <a:xfrm>
            <a:off x="3455377" y="1506590"/>
            <a:ext cx="8214432" cy="1355758"/>
          </a:xfrm>
        </p:spPr>
        <p:txBody>
          <a:bodyPr>
            <a:noAutofit/>
          </a:bodyPr>
          <a:lstStyle/>
          <a:p>
            <a:pPr marL="0" indent="0">
              <a:lnSpc>
                <a:spcPct val="114000"/>
              </a:lnSpc>
              <a:spcBef>
                <a:spcPts val="0"/>
              </a:spcBef>
              <a:buNone/>
            </a:pPr>
            <a:r>
              <a:rPr lang="en-US" sz="1600" dirty="0">
                <a:cs typeface="Arial" pitchFamily="34" charset="0"/>
              </a:rPr>
              <a:t>The following statistical information has been obtained from </a:t>
            </a:r>
            <a:r>
              <a:rPr lang="en-US" sz="1600" b="1" dirty="0">
                <a:cs typeface="Arial" pitchFamily="34" charset="0"/>
              </a:rPr>
              <a:t>Biotechgate</a:t>
            </a:r>
            <a:r>
              <a:rPr lang="en-US" sz="1600" dirty="0">
                <a:cs typeface="Arial" pitchFamily="34" charset="0"/>
              </a:rPr>
              <a:t>, a global, comprehensive life science </a:t>
            </a:r>
            <a:r>
              <a:rPr lang="en-GB" sz="1600" dirty="0">
                <a:cs typeface="Arial" pitchFamily="34" charset="0"/>
              </a:rPr>
              <a:t>database encompassing the biotechnology, </a:t>
            </a:r>
            <a:r>
              <a:rPr lang="en-US" sz="1600" dirty="0">
                <a:cs typeface="Arial" pitchFamily="34" charset="0"/>
              </a:rPr>
              <a:t>pharmaceutical and medical device industries. </a:t>
            </a:r>
          </a:p>
          <a:p>
            <a:pPr marL="0" indent="0">
              <a:lnSpc>
                <a:spcPct val="114000"/>
              </a:lnSpc>
              <a:spcBef>
                <a:spcPts val="0"/>
              </a:spcBef>
              <a:buNone/>
            </a:pPr>
            <a:r>
              <a:rPr lang="en-US" sz="1600" dirty="0">
                <a:cs typeface="Arial" pitchFamily="34" charset="0"/>
                <a:hlinkClick r:id="rId2"/>
              </a:rPr>
              <a:t>www.biotechgate.com</a:t>
            </a:r>
            <a:r>
              <a:rPr lang="en-US" sz="1600" dirty="0">
                <a:cs typeface="Arial" pitchFamily="34" charset="0"/>
              </a:rPr>
              <a:t> </a:t>
            </a:r>
          </a:p>
        </p:txBody>
      </p:sp>
      <p:sp>
        <p:nvSpPr>
          <p:cNvPr id="18" name="Cím 17">
            <a:extLst>
              <a:ext uri="{FF2B5EF4-FFF2-40B4-BE49-F238E27FC236}">
                <a16:creationId xmlns:a16="http://schemas.microsoft.com/office/drawing/2014/main" id="{CB4EC812-345A-44C4-8A7B-67E01B8B34E3}"/>
              </a:ext>
            </a:extLst>
          </p:cNvPr>
          <p:cNvSpPr>
            <a:spLocks noGrp="1"/>
          </p:cNvSpPr>
          <p:nvPr>
            <p:ph type="title"/>
          </p:nvPr>
        </p:nvSpPr>
        <p:spPr/>
        <p:txBody>
          <a:bodyPr/>
          <a:lstStyle/>
          <a:p>
            <a:r>
              <a:rPr lang="hu-HU" dirty="0" err="1">
                <a:solidFill>
                  <a:schemeClr val="tx2"/>
                </a:solidFill>
              </a:rPr>
              <a:t>About</a:t>
            </a:r>
            <a:r>
              <a:rPr lang="hu-HU" dirty="0">
                <a:solidFill>
                  <a:schemeClr val="tx2"/>
                </a:solidFill>
              </a:rPr>
              <a:t> </a:t>
            </a:r>
            <a:r>
              <a:rPr lang="hu-HU" dirty="0" err="1">
                <a:solidFill>
                  <a:schemeClr val="tx2"/>
                </a:solidFill>
              </a:rPr>
              <a:t>us</a:t>
            </a:r>
            <a:endParaRPr lang="hu-HU" dirty="0">
              <a:solidFill>
                <a:schemeClr val="tx2"/>
              </a:solidFill>
            </a:endParaRPr>
          </a:p>
        </p:txBody>
      </p:sp>
      <p:sp>
        <p:nvSpPr>
          <p:cNvPr id="20" name="Szöveg helye 19">
            <a:extLst>
              <a:ext uri="{FF2B5EF4-FFF2-40B4-BE49-F238E27FC236}">
                <a16:creationId xmlns:a16="http://schemas.microsoft.com/office/drawing/2014/main" id="{1610FC8C-0B08-4812-8CD7-D048D8D4E8AA}"/>
              </a:ext>
            </a:extLst>
          </p:cNvPr>
          <p:cNvSpPr>
            <a:spLocks noGrp="1"/>
          </p:cNvSpPr>
          <p:nvPr>
            <p:ph type="body" sz="quarter" idx="13"/>
          </p:nvPr>
        </p:nvSpPr>
        <p:spPr/>
        <p:txBody>
          <a:bodyPr/>
          <a:lstStyle/>
          <a:p>
            <a:endParaRPr lang="hu-HU"/>
          </a:p>
        </p:txBody>
      </p:sp>
      <p:sp>
        <p:nvSpPr>
          <p:cNvPr id="21" name="Dia számának helye 20">
            <a:extLst>
              <a:ext uri="{FF2B5EF4-FFF2-40B4-BE49-F238E27FC236}">
                <a16:creationId xmlns:a16="http://schemas.microsoft.com/office/drawing/2014/main" id="{CCF2C662-7056-407B-A68D-8039570FDB51}"/>
              </a:ext>
            </a:extLst>
          </p:cNvPr>
          <p:cNvSpPr>
            <a:spLocks noGrp="1"/>
          </p:cNvSpPr>
          <p:nvPr>
            <p:ph type="sldNum" sz="quarter" idx="12"/>
          </p:nvPr>
        </p:nvSpPr>
        <p:spPr/>
        <p:txBody>
          <a:bodyPr/>
          <a:lstStyle/>
          <a:p>
            <a:fld id="{90222BD9-5D38-4504-B11E-79F48CA3D099}" type="slidenum">
              <a:rPr lang="hu-HU" smtClean="0"/>
              <a:pPr/>
              <a:t>2</a:t>
            </a:fld>
            <a:endParaRPr lang="hu-HU" dirty="0"/>
          </a:p>
        </p:txBody>
      </p:sp>
      <p:sp>
        <p:nvSpPr>
          <p:cNvPr id="6" name="Tartalom helye 18">
            <a:extLst>
              <a:ext uri="{FF2B5EF4-FFF2-40B4-BE49-F238E27FC236}">
                <a16:creationId xmlns:a16="http://schemas.microsoft.com/office/drawing/2014/main" id="{730F0EFB-A41D-42BA-BF67-E026E3B5743E}"/>
              </a:ext>
            </a:extLst>
          </p:cNvPr>
          <p:cNvSpPr txBox="1">
            <a:spLocks/>
          </p:cNvSpPr>
          <p:nvPr/>
        </p:nvSpPr>
        <p:spPr>
          <a:xfrm>
            <a:off x="3455377" y="2979962"/>
            <a:ext cx="8203223" cy="1355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Courier New" panose="02070309020205020404" pitchFamily="49" charset="0"/>
              <a:buChar char="o"/>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Ø"/>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spcBef>
                <a:spcPts val="0"/>
              </a:spcBef>
              <a:buNone/>
            </a:pPr>
            <a:r>
              <a:rPr lang="en-GB" sz="1600" dirty="0"/>
              <a:t>The </a:t>
            </a:r>
            <a:r>
              <a:rPr lang="en-IE" sz="1600" dirty="0"/>
              <a:t>Dutch Life Sciences Database </a:t>
            </a:r>
            <a:r>
              <a:rPr lang="en-GB" sz="1600" dirty="0"/>
              <a:t>is a part of the global Biotechgate and is brought to you in partnership with </a:t>
            </a:r>
            <a:r>
              <a:rPr lang="en-GB" sz="1600" b="1" dirty="0" err="1"/>
              <a:t>Hollandbio</a:t>
            </a:r>
            <a:r>
              <a:rPr lang="en-GB" sz="1600" dirty="0"/>
              <a:t>. </a:t>
            </a:r>
          </a:p>
          <a:p>
            <a:pPr marL="0" indent="0">
              <a:lnSpc>
                <a:spcPct val="114000"/>
              </a:lnSpc>
              <a:spcBef>
                <a:spcPts val="0"/>
              </a:spcBef>
              <a:buNone/>
            </a:pPr>
            <a:r>
              <a:rPr lang="en-GB" sz="1600" dirty="0">
                <a:hlinkClick r:id="rId3"/>
              </a:rPr>
              <a:t>www.dutchlifescience.com</a:t>
            </a:r>
            <a:r>
              <a:rPr lang="en-GB" sz="1600" dirty="0"/>
              <a:t> </a:t>
            </a:r>
          </a:p>
        </p:txBody>
      </p:sp>
      <p:sp>
        <p:nvSpPr>
          <p:cNvPr id="7" name="Tartalom helye 18">
            <a:extLst>
              <a:ext uri="{FF2B5EF4-FFF2-40B4-BE49-F238E27FC236}">
                <a16:creationId xmlns:a16="http://schemas.microsoft.com/office/drawing/2014/main" id="{A76AE472-9CB5-42A5-B25B-EE3AF7B86867}"/>
              </a:ext>
            </a:extLst>
          </p:cNvPr>
          <p:cNvSpPr txBox="1">
            <a:spLocks/>
          </p:cNvSpPr>
          <p:nvPr/>
        </p:nvSpPr>
        <p:spPr>
          <a:xfrm>
            <a:off x="3455377" y="4330616"/>
            <a:ext cx="8214432" cy="15834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Courier New" panose="02070309020205020404" pitchFamily="49" charset="0"/>
              <a:buChar char="o"/>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Ø"/>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Ø"/>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spcBef>
                <a:spcPts val="0"/>
              </a:spcBef>
              <a:buNone/>
            </a:pPr>
            <a:r>
              <a:rPr lang="en-US" sz="1600" dirty="0">
                <a:cs typeface="Arial" pitchFamily="34" charset="0"/>
              </a:rPr>
              <a:t>Biotechgate is owned and operated by </a:t>
            </a:r>
            <a:r>
              <a:rPr lang="en-US" sz="1600" b="1" dirty="0">
                <a:cs typeface="Arial" pitchFamily="34" charset="0"/>
              </a:rPr>
              <a:t>Venture Valuation AG</a:t>
            </a:r>
            <a:r>
              <a:rPr lang="en-US" sz="1600" dirty="0">
                <a:cs typeface="Arial" pitchFamily="34" charset="0"/>
              </a:rPr>
              <a:t>, a Zurich based company specializing in independent assessment and valuation of technology-driven companies in high growth industries, such as the life sciences (biotech, pharma, medtech), ICT, high-tech, nanotech, </a:t>
            </a:r>
            <a:r>
              <a:rPr lang="en-US" sz="1600" dirty="0" err="1">
                <a:cs typeface="Arial" pitchFamily="34" charset="0"/>
              </a:rPr>
              <a:t>cleantech</a:t>
            </a:r>
            <a:r>
              <a:rPr lang="en-US" sz="1600" dirty="0">
                <a:cs typeface="Arial" pitchFamily="34" charset="0"/>
              </a:rPr>
              <a:t> and renewable energy.  </a:t>
            </a:r>
            <a:endParaRPr lang="pl-PL" sz="1600" dirty="0">
              <a:cs typeface="Arial" pitchFamily="34" charset="0"/>
            </a:endParaRPr>
          </a:p>
          <a:p>
            <a:pPr marL="0" indent="0">
              <a:lnSpc>
                <a:spcPct val="114000"/>
              </a:lnSpc>
              <a:spcBef>
                <a:spcPts val="0"/>
              </a:spcBef>
              <a:buNone/>
            </a:pPr>
            <a:r>
              <a:rPr lang="en-US" sz="1600" dirty="0">
                <a:cs typeface="Arial" pitchFamily="34" charset="0"/>
                <a:hlinkClick r:id="rId4"/>
              </a:rPr>
              <a:t>www.venturevaluation.com</a:t>
            </a:r>
            <a:r>
              <a:rPr lang="en-US" sz="1600" dirty="0">
                <a:cs typeface="Arial" pitchFamily="34" charset="0"/>
              </a:rPr>
              <a:t>  </a:t>
            </a:r>
          </a:p>
          <a:p>
            <a:endParaRPr lang="hu-HU" dirty="0"/>
          </a:p>
        </p:txBody>
      </p:sp>
      <p:pic>
        <p:nvPicPr>
          <p:cNvPr id="3" name="Kép 2" descr="A képen óra, aláírás, rajz, tányér látható&#10;&#10;Automatikusan generált leírás">
            <a:extLst>
              <a:ext uri="{FF2B5EF4-FFF2-40B4-BE49-F238E27FC236}">
                <a16:creationId xmlns:a16="http://schemas.microsoft.com/office/drawing/2014/main" id="{1A58E33A-69E1-4B12-9FB3-2937CF7550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241" y="1567138"/>
            <a:ext cx="2262003" cy="930006"/>
          </a:xfrm>
          <a:prstGeom prst="rect">
            <a:avLst/>
          </a:prstGeom>
        </p:spPr>
      </p:pic>
      <p:pic>
        <p:nvPicPr>
          <p:cNvPr id="5" name="Kép 4" descr="A képen ülő, sötét, szoba, óra látható&#10;&#10;Automatikusan generált leírás">
            <a:extLst>
              <a:ext uri="{FF2B5EF4-FFF2-40B4-BE49-F238E27FC236}">
                <a16:creationId xmlns:a16="http://schemas.microsoft.com/office/drawing/2014/main" id="{E280BA78-CE83-4641-8F95-04CE9FF46A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868" y="4632906"/>
            <a:ext cx="2539376" cy="649747"/>
          </a:xfrm>
          <a:prstGeom prst="rect">
            <a:avLst/>
          </a:prstGeom>
        </p:spPr>
      </p:pic>
      <p:grpSp>
        <p:nvGrpSpPr>
          <p:cNvPr id="15" name="Csoportba foglalás 30">
            <a:extLst>
              <a:ext uri="{FF2B5EF4-FFF2-40B4-BE49-F238E27FC236}">
                <a16:creationId xmlns:a16="http://schemas.microsoft.com/office/drawing/2014/main" id="{833F06DA-D70A-4D98-AABA-E236448CDA71}"/>
              </a:ext>
            </a:extLst>
          </p:cNvPr>
          <p:cNvGrpSpPr/>
          <p:nvPr/>
        </p:nvGrpSpPr>
        <p:grpSpPr>
          <a:xfrm>
            <a:off x="0" y="1176768"/>
            <a:ext cx="8307203" cy="127890"/>
            <a:chOff x="-6190101" y="1104050"/>
            <a:chExt cx="8307203" cy="127890"/>
          </a:xfrm>
        </p:grpSpPr>
        <p:sp>
          <p:nvSpPr>
            <p:cNvPr id="16" name="Téglalap 31">
              <a:extLst>
                <a:ext uri="{FF2B5EF4-FFF2-40B4-BE49-F238E27FC236}">
                  <a16:creationId xmlns:a16="http://schemas.microsoft.com/office/drawing/2014/main" id="{326CCD2A-E4BE-4739-B736-5DD7ED44BDE2}"/>
                </a:ext>
              </a:extLst>
            </p:cNvPr>
            <p:cNvSpPr/>
            <p:nvPr userDrawn="1"/>
          </p:nvSpPr>
          <p:spPr>
            <a:xfrm>
              <a:off x="-6190101" y="1145136"/>
              <a:ext cx="8198363"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Ellipszis 32">
              <a:extLst>
                <a:ext uri="{FF2B5EF4-FFF2-40B4-BE49-F238E27FC236}">
                  <a16:creationId xmlns:a16="http://schemas.microsoft.com/office/drawing/2014/main" id="{36090AF2-D045-4A54-8097-982E67CF684A}"/>
                </a:ext>
              </a:extLst>
            </p:cNvPr>
            <p:cNvSpPr/>
            <p:nvPr userDrawn="1"/>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9" name="Picture 8">
            <a:extLst>
              <a:ext uri="{FF2B5EF4-FFF2-40B4-BE49-F238E27FC236}">
                <a16:creationId xmlns:a16="http://schemas.microsoft.com/office/drawing/2014/main" id="{2F52478D-1AF6-44CB-AE4D-386A1A23A7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150" y="2978725"/>
            <a:ext cx="3129546" cy="900000"/>
          </a:xfrm>
          <a:prstGeom prst="rect">
            <a:avLst/>
          </a:prstGeom>
        </p:spPr>
      </p:pic>
    </p:spTree>
    <p:extLst>
      <p:ext uri="{BB962C8B-B14F-4D97-AF65-F5344CB8AC3E}">
        <p14:creationId xmlns:p14="http://schemas.microsoft.com/office/powerpoint/2010/main" val="2411631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artalom helye 18">
            <a:extLst>
              <a:ext uri="{FF2B5EF4-FFF2-40B4-BE49-F238E27FC236}">
                <a16:creationId xmlns:a16="http://schemas.microsoft.com/office/drawing/2014/main" id="{D737D266-F14A-4A5D-8390-1A8BA0DB6AEA}"/>
              </a:ext>
            </a:extLst>
          </p:cNvPr>
          <p:cNvSpPr>
            <a:spLocks noGrp="1"/>
          </p:cNvSpPr>
          <p:nvPr>
            <p:ph idx="1"/>
          </p:nvPr>
        </p:nvSpPr>
        <p:spPr>
          <a:xfrm>
            <a:off x="472868" y="2476592"/>
            <a:ext cx="8058752" cy="1782848"/>
          </a:xfrm>
        </p:spPr>
        <p:txBody>
          <a:bodyPr>
            <a:noAutofit/>
          </a:bodyPr>
          <a:lstStyle/>
          <a:p>
            <a:pPr marL="0" indent="0">
              <a:lnSpc>
                <a:spcPct val="114000"/>
              </a:lnSpc>
              <a:spcBef>
                <a:spcPts val="0"/>
              </a:spcBef>
              <a:buNone/>
            </a:pPr>
            <a:r>
              <a:rPr lang="en-GB" sz="1600" b="1" dirty="0">
                <a:cs typeface="Arial" pitchFamily="34" charset="0"/>
              </a:rPr>
              <a:t>Hollandbio</a:t>
            </a:r>
            <a:r>
              <a:rPr lang="en-GB" sz="1600" dirty="0">
                <a:cs typeface="Arial" pitchFamily="34" charset="0"/>
              </a:rPr>
              <a:t> connects, supports, and represents over 270 medical, agro-food, and industrial biotech companies. Their members are active in all phases of research and development and include all company sizes: start-ups, SMEs, listed companies and multinationals. </a:t>
            </a:r>
          </a:p>
          <a:p>
            <a:pPr marL="0" indent="0">
              <a:lnSpc>
                <a:spcPct val="114000"/>
              </a:lnSpc>
              <a:spcBef>
                <a:spcPts val="0"/>
              </a:spcBef>
              <a:buNone/>
            </a:pPr>
            <a:endParaRPr lang="en-GB" sz="1600" dirty="0">
              <a:cs typeface="Arial" pitchFamily="34" charset="0"/>
            </a:endParaRPr>
          </a:p>
          <a:p>
            <a:pPr marL="0" indent="0">
              <a:lnSpc>
                <a:spcPct val="114000"/>
              </a:lnSpc>
              <a:spcBef>
                <a:spcPts val="0"/>
              </a:spcBef>
              <a:buNone/>
            </a:pPr>
            <a:r>
              <a:rPr lang="en-GB" sz="1600" dirty="0">
                <a:cs typeface="Arial" pitchFamily="34" charset="0"/>
              </a:rPr>
              <a:t>Together, they strive for a society taking full advantage of the power of biotechnology in health, food and sustainability.</a:t>
            </a:r>
          </a:p>
          <a:p>
            <a:pPr marL="0" indent="0">
              <a:lnSpc>
                <a:spcPct val="114000"/>
              </a:lnSpc>
              <a:spcBef>
                <a:spcPts val="0"/>
              </a:spcBef>
              <a:buNone/>
            </a:pPr>
            <a:endParaRPr lang="en-US" sz="1600" dirty="0">
              <a:cs typeface="Arial" pitchFamily="34" charset="0"/>
            </a:endParaRPr>
          </a:p>
          <a:p>
            <a:pPr marL="0" indent="0">
              <a:lnSpc>
                <a:spcPct val="114000"/>
              </a:lnSpc>
              <a:spcBef>
                <a:spcPts val="0"/>
              </a:spcBef>
              <a:buNone/>
            </a:pPr>
            <a:r>
              <a:rPr lang="en-US" sz="1600" dirty="0">
                <a:cs typeface="Arial" pitchFamily="34" charset="0"/>
              </a:rPr>
              <a:t>Explore the </a:t>
            </a:r>
            <a:r>
              <a:rPr lang="en-US" sz="1600" dirty="0" err="1">
                <a:cs typeface="Arial" pitchFamily="34" charset="0"/>
                <a:hlinkClick r:id="rId2"/>
              </a:rPr>
              <a:t>hollandbio</a:t>
            </a:r>
            <a:r>
              <a:rPr lang="en-US" sz="1600" dirty="0">
                <a:cs typeface="Arial" pitchFamily="34" charset="0"/>
                <a:hlinkClick r:id="rId2"/>
              </a:rPr>
              <a:t> life Science Database</a:t>
            </a:r>
            <a:r>
              <a:rPr lang="en-US" sz="1600" dirty="0">
                <a:cs typeface="Arial" pitchFamily="34" charset="0"/>
              </a:rPr>
              <a:t> run by Biotechgate, which shows the Netherland’s vibrant, dense biotechnology cluster of nearly 2000 life sciences companies and research organizations, all within a 120-mile radius.</a:t>
            </a:r>
            <a:endParaRPr lang="en-GB" sz="1600" dirty="0">
              <a:cs typeface="Arial" pitchFamily="34" charset="0"/>
            </a:endParaRPr>
          </a:p>
        </p:txBody>
      </p:sp>
      <p:sp>
        <p:nvSpPr>
          <p:cNvPr id="18" name="Cím 17">
            <a:extLst>
              <a:ext uri="{FF2B5EF4-FFF2-40B4-BE49-F238E27FC236}">
                <a16:creationId xmlns:a16="http://schemas.microsoft.com/office/drawing/2014/main" id="{CB4EC812-345A-44C4-8A7B-67E01B8B34E3}"/>
              </a:ext>
            </a:extLst>
          </p:cNvPr>
          <p:cNvSpPr>
            <a:spLocks noGrp="1"/>
          </p:cNvSpPr>
          <p:nvPr>
            <p:ph type="title"/>
          </p:nvPr>
        </p:nvSpPr>
        <p:spPr/>
        <p:txBody>
          <a:bodyPr/>
          <a:lstStyle/>
          <a:p>
            <a:r>
              <a:rPr lang="en-IE" dirty="0">
                <a:solidFill>
                  <a:schemeClr val="tx2"/>
                </a:solidFill>
              </a:rPr>
              <a:t>Our partner</a:t>
            </a:r>
            <a:endParaRPr lang="hu-HU" dirty="0">
              <a:solidFill>
                <a:schemeClr val="tx2"/>
              </a:solidFill>
            </a:endParaRPr>
          </a:p>
        </p:txBody>
      </p:sp>
      <p:sp>
        <p:nvSpPr>
          <p:cNvPr id="20" name="Szöveg helye 19">
            <a:extLst>
              <a:ext uri="{FF2B5EF4-FFF2-40B4-BE49-F238E27FC236}">
                <a16:creationId xmlns:a16="http://schemas.microsoft.com/office/drawing/2014/main" id="{1610FC8C-0B08-4812-8CD7-D048D8D4E8AA}"/>
              </a:ext>
            </a:extLst>
          </p:cNvPr>
          <p:cNvSpPr>
            <a:spLocks noGrp="1"/>
          </p:cNvSpPr>
          <p:nvPr>
            <p:ph type="body" sz="quarter" idx="13"/>
          </p:nvPr>
        </p:nvSpPr>
        <p:spPr/>
        <p:txBody>
          <a:bodyPr/>
          <a:lstStyle/>
          <a:p>
            <a:endParaRPr lang="hu-HU" dirty="0"/>
          </a:p>
        </p:txBody>
      </p:sp>
      <p:sp>
        <p:nvSpPr>
          <p:cNvPr id="21" name="Dia számának helye 20">
            <a:extLst>
              <a:ext uri="{FF2B5EF4-FFF2-40B4-BE49-F238E27FC236}">
                <a16:creationId xmlns:a16="http://schemas.microsoft.com/office/drawing/2014/main" id="{CCF2C662-7056-407B-A68D-8039570FDB51}"/>
              </a:ext>
            </a:extLst>
          </p:cNvPr>
          <p:cNvSpPr>
            <a:spLocks noGrp="1"/>
          </p:cNvSpPr>
          <p:nvPr>
            <p:ph type="sldNum" sz="quarter" idx="12"/>
          </p:nvPr>
        </p:nvSpPr>
        <p:spPr/>
        <p:txBody>
          <a:bodyPr/>
          <a:lstStyle/>
          <a:p>
            <a:fld id="{90222BD9-5D38-4504-B11E-79F48CA3D099}" type="slidenum">
              <a:rPr lang="hu-HU" smtClean="0"/>
              <a:pPr/>
              <a:t>3</a:t>
            </a:fld>
            <a:endParaRPr lang="hu-HU" dirty="0"/>
          </a:p>
        </p:txBody>
      </p:sp>
      <p:grpSp>
        <p:nvGrpSpPr>
          <p:cNvPr id="15" name="Csoportba foglalás 30">
            <a:extLst>
              <a:ext uri="{FF2B5EF4-FFF2-40B4-BE49-F238E27FC236}">
                <a16:creationId xmlns:a16="http://schemas.microsoft.com/office/drawing/2014/main" id="{833F06DA-D70A-4D98-AABA-E236448CDA71}"/>
              </a:ext>
            </a:extLst>
          </p:cNvPr>
          <p:cNvGrpSpPr/>
          <p:nvPr/>
        </p:nvGrpSpPr>
        <p:grpSpPr>
          <a:xfrm>
            <a:off x="0" y="1176768"/>
            <a:ext cx="8307203" cy="127890"/>
            <a:chOff x="-6190101" y="1104050"/>
            <a:chExt cx="8307203" cy="127890"/>
          </a:xfrm>
        </p:grpSpPr>
        <p:sp>
          <p:nvSpPr>
            <p:cNvPr id="16" name="Téglalap 31">
              <a:extLst>
                <a:ext uri="{FF2B5EF4-FFF2-40B4-BE49-F238E27FC236}">
                  <a16:creationId xmlns:a16="http://schemas.microsoft.com/office/drawing/2014/main" id="{326CCD2A-E4BE-4739-B736-5DD7ED44BDE2}"/>
                </a:ext>
              </a:extLst>
            </p:cNvPr>
            <p:cNvSpPr/>
            <p:nvPr userDrawn="1"/>
          </p:nvSpPr>
          <p:spPr>
            <a:xfrm>
              <a:off x="-6190101" y="1145136"/>
              <a:ext cx="8198363"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Ellipszis 32">
              <a:extLst>
                <a:ext uri="{FF2B5EF4-FFF2-40B4-BE49-F238E27FC236}">
                  <a16:creationId xmlns:a16="http://schemas.microsoft.com/office/drawing/2014/main" id="{36090AF2-D045-4A54-8097-982E67CF684A}"/>
                </a:ext>
              </a:extLst>
            </p:cNvPr>
            <p:cNvSpPr/>
            <p:nvPr userDrawn="1"/>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3" name="Graphic 2">
            <a:hlinkClick r:id="rId2"/>
            <a:extLst>
              <a:ext uri="{FF2B5EF4-FFF2-40B4-BE49-F238E27FC236}">
                <a16:creationId xmlns:a16="http://schemas.microsoft.com/office/drawing/2014/main" id="{850114F4-239A-4482-AA59-7950631143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0018" y="1769619"/>
            <a:ext cx="2657475" cy="359658"/>
          </a:xfrm>
          <a:prstGeom prst="rect">
            <a:avLst/>
          </a:prstGeom>
        </p:spPr>
      </p:pic>
    </p:spTree>
    <p:extLst>
      <p:ext uri="{BB962C8B-B14F-4D97-AF65-F5344CB8AC3E}">
        <p14:creationId xmlns:p14="http://schemas.microsoft.com/office/powerpoint/2010/main" val="2936942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ím 17">
            <a:extLst>
              <a:ext uri="{FF2B5EF4-FFF2-40B4-BE49-F238E27FC236}">
                <a16:creationId xmlns:a16="http://schemas.microsoft.com/office/drawing/2014/main" id="{CB4EC812-345A-44C4-8A7B-67E01B8B34E3}"/>
              </a:ext>
            </a:extLst>
          </p:cNvPr>
          <p:cNvSpPr>
            <a:spLocks noGrp="1"/>
          </p:cNvSpPr>
          <p:nvPr>
            <p:ph type="title"/>
          </p:nvPr>
        </p:nvSpPr>
        <p:spPr/>
        <p:txBody>
          <a:bodyPr/>
          <a:lstStyle/>
          <a:p>
            <a:r>
              <a:rPr lang="en-GB" dirty="0"/>
              <a:t>Overview of the </a:t>
            </a:r>
            <a:r>
              <a:rPr lang="hu-HU" dirty="0"/>
              <a:t>life science industry</a:t>
            </a:r>
          </a:p>
        </p:txBody>
      </p:sp>
      <p:sp>
        <p:nvSpPr>
          <p:cNvPr id="20" name="Szöveg helye 19">
            <a:extLst>
              <a:ext uri="{FF2B5EF4-FFF2-40B4-BE49-F238E27FC236}">
                <a16:creationId xmlns:a16="http://schemas.microsoft.com/office/drawing/2014/main" id="{1610FC8C-0B08-4812-8CD7-D048D8D4E8AA}"/>
              </a:ext>
            </a:extLst>
          </p:cNvPr>
          <p:cNvSpPr>
            <a:spLocks noGrp="1"/>
          </p:cNvSpPr>
          <p:nvPr>
            <p:ph type="body" sz="quarter" idx="13"/>
          </p:nvPr>
        </p:nvSpPr>
        <p:spPr>
          <a:xfrm>
            <a:off x="472868" y="6260495"/>
            <a:ext cx="8247179" cy="616555"/>
          </a:xfrm>
        </p:spPr>
        <p:txBody>
          <a:bodyPr>
            <a:normAutofit fontScale="92500"/>
          </a:bodyPr>
          <a:lstStyle/>
          <a:p>
            <a:r>
              <a:rPr lang="en-GB" dirty="0"/>
              <a:t>For the definition of categories please visit www.biotechgate.com/web/cms/index.php/covered_industry_sectors.html. Biotech Companies include the following categories: Biotechnology – Therapeutics and Diagnostics; Biotechnology – R&amp;D; Biotechnology – Other. *Other life science related companies include supplier &amp; engineering, professional services &amp; consulting, media and public / non-profit organizations / medical facilities. Professional services &amp; consulting includes 6 companies of the category “Media”. Percentage value is expressed as % of total number of companies. Information displayed may alter as new information is received continuously</a:t>
            </a:r>
            <a:endParaRPr lang="hu-HU" dirty="0"/>
          </a:p>
        </p:txBody>
      </p:sp>
      <p:sp>
        <p:nvSpPr>
          <p:cNvPr id="21" name="Dia számának helye 20">
            <a:extLst>
              <a:ext uri="{FF2B5EF4-FFF2-40B4-BE49-F238E27FC236}">
                <a16:creationId xmlns:a16="http://schemas.microsoft.com/office/drawing/2014/main" id="{CCF2C662-7056-407B-A68D-8039570FDB51}"/>
              </a:ext>
            </a:extLst>
          </p:cNvPr>
          <p:cNvSpPr>
            <a:spLocks noGrp="1"/>
          </p:cNvSpPr>
          <p:nvPr>
            <p:ph type="sldNum" sz="quarter" idx="12"/>
          </p:nvPr>
        </p:nvSpPr>
        <p:spPr/>
        <p:txBody>
          <a:bodyPr/>
          <a:lstStyle/>
          <a:p>
            <a:fld id="{90222BD9-5D38-4504-B11E-79F48CA3D099}" type="slidenum">
              <a:rPr lang="hu-HU" smtClean="0"/>
              <a:pPr/>
              <a:t>4</a:t>
            </a:fld>
            <a:endParaRPr lang="hu-HU" dirty="0"/>
          </a:p>
        </p:txBody>
      </p:sp>
      <p:grpSp>
        <p:nvGrpSpPr>
          <p:cNvPr id="12" name="Group 11">
            <a:extLst>
              <a:ext uri="{FF2B5EF4-FFF2-40B4-BE49-F238E27FC236}">
                <a16:creationId xmlns:a16="http://schemas.microsoft.com/office/drawing/2014/main" id="{0C4197A0-67EF-41A5-82AC-7E5602415013}"/>
              </a:ext>
            </a:extLst>
          </p:cNvPr>
          <p:cNvGrpSpPr/>
          <p:nvPr/>
        </p:nvGrpSpPr>
        <p:grpSpPr>
          <a:xfrm>
            <a:off x="2172490" y="1422752"/>
            <a:ext cx="1647446" cy="1440000"/>
            <a:chOff x="417733" y="1642789"/>
            <a:chExt cx="1647446" cy="1440000"/>
          </a:xfrm>
        </p:grpSpPr>
        <p:grpSp>
          <p:nvGrpSpPr>
            <p:cNvPr id="137" name="Csoportba foglalás 136">
              <a:extLst>
                <a:ext uri="{FF2B5EF4-FFF2-40B4-BE49-F238E27FC236}">
                  <a16:creationId xmlns:a16="http://schemas.microsoft.com/office/drawing/2014/main" id="{B09F3F51-9EA1-4CC5-A1BA-04C96FBE50B0}"/>
                </a:ext>
              </a:extLst>
            </p:cNvPr>
            <p:cNvGrpSpPr/>
            <p:nvPr/>
          </p:nvGrpSpPr>
          <p:grpSpPr>
            <a:xfrm>
              <a:off x="417733" y="1642789"/>
              <a:ext cx="1647446" cy="1440000"/>
              <a:chOff x="615498" y="2316602"/>
              <a:chExt cx="2274012" cy="1960355"/>
            </a:xfrm>
          </p:grpSpPr>
          <p:grpSp>
            <p:nvGrpSpPr>
              <p:cNvPr id="9" name="Csoportba foglalás 8">
                <a:extLst>
                  <a:ext uri="{FF2B5EF4-FFF2-40B4-BE49-F238E27FC236}">
                    <a16:creationId xmlns:a16="http://schemas.microsoft.com/office/drawing/2014/main" id="{FEA278C3-D7FC-46CA-9881-5069AABCB2D2}"/>
                  </a:ext>
                </a:extLst>
              </p:cNvPr>
              <p:cNvGrpSpPr/>
              <p:nvPr/>
            </p:nvGrpSpPr>
            <p:grpSpPr>
              <a:xfrm>
                <a:off x="615498" y="2316602"/>
                <a:ext cx="2274012" cy="1960355"/>
                <a:chOff x="615498" y="2316602"/>
                <a:chExt cx="2274012" cy="1960355"/>
              </a:xfrm>
            </p:grpSpPr>
            <p:sp>
              <p:nvSpPr>
                <p:cNvPr id="15" name="Hatszög 14">
                  <a:extLst>
                    <a:ext uri="{FF2B5EF4-FFF2-40B4-BE49-F238E27FC236}">
                      <a16:creationId xmlns:a16="http://schemas.microsoft.com/office/drawing/2014/main" id="{54E150D8-F702-47CA-BEC5-810962D152C5}"/>
                    </a:ext>
                  </a:extLst>
                </p:cNvPr>
                <p:cNvSpPr/>
                <p:nvPr/>
              </p:nvSpPr>
              <p:spPr>
                <a:xfrm>
                  <a:off x="615498" y="2316602"/>
                  <a:ext cx="2274012" cy="1960355"/>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16" name="Hatszög 15">
                  <a:extLst>
                    <a:ext uri="{FF2B5EF4-FFF2-40B4-BE49-F238E27FC236}">
                      <a16:creationId xmlns:a16="http://schemas.microsoft.com/office/drawing/2014/main" id="{F1E63B79-3359-45BB-BCB2-B0F76F92B260}"/>
                    </a:ext>
                  </a:extLst>
                </p:cNvPr>
                <p:cNvSpPr/>
                <p:nvPr/>
              </p:nvSpPr>
              <p:spPr>
                <a:xfrm>
                  <a:off x="823796" y="2496733"/>
                  <a:ext cx="1863969" cy="1606871"/>
                </a:xfrm>
                <a:prstGeom prst="hexag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sz="1000"/>
                </a:p>
              </p:txBody>
            </p:sp>
          </p:grpSp>
          <p:sp>
            <p:nvSpPr>
              <p:cNvPr id="13" name="Szövegdoboz 12">
                <a:extLst>
                  <a:ext uri="{FF2B5EF4-FFF2-40B4-BE49-F238E27FC236}">
                    <a16:creationId xmlns:a16="http://schemas.microsoft.com/office/drawing/2014/main" id="{3DA82E01-E88A-4819-A1A0-B4EDB3185C59}"/>
                  </a:ext>
                </a:extLst>
              </p:cNvPr>
              <p:cNvSpPr txBox="1"/>
              <p:nvPr/>
            </p:nvSpPr>
            <p:spPr>
              <a:xfrm>
                <a:off x="987851" y="3127791"/>
                <a:ext cx="1544395" cy="544693"/>
              </a:xfrm>
              <a:prstGeom prst="rect">
                <a:avLst/>
              </a:prstGeom>
              <a:noFill/>
            </p:spPr>
            <p:txBody>
              <a:bodyPr wrap="square" rtlCol="0">
                <a:spAutoFit/>
              </a:bodyPr>
              <a:lstStyle/>
              <a:p>
                <a:pPr algn="ctr"/>
                <a:r>
                  <a:rPr lang="hu-HU" sz="1000" b="1" cap="all" dirty="0">
                    <a:solidFill>
                      <a:schemeClr val="bg1"/>
                    </a:solidFill>
                  </a:rPr>
                  <a:t>Biotech</a:t>
                </a:r>
              </a:p>
              <a:p>
                <a:pPr algn="ctr"/>
                <a:r>
                  <a:rPr lang="hu-HU" sz="1000" cap="all" dirty="0">
                    <a:solidFill>
                      <a:schemeClr val="bg1"/>
                    </a:solidFill>
                  </a:rPr>
                  <a:t>companies</a:t>
                </a:r>
              </a:p>
            </p:txBody>
          </p:sp>
          <p:sp>
            <p:nvSpPr>
              <p:cNvPr id="14" name="Szövegdoboz 13">
                <a:extLst>
                  <a:ext uri="{FF2B5EF4-FFF2-40B4-BE49-F238E27FC236}">
                    <a16:creationId xmlns:a16="http://schemas.microsoft.com/office/drawing/2014/main" id="{EDB6D480-E0E4-4B93-8372-D9DF6E8A82EC}"/>
                  </a:ext>
                </a:extLst>
              </p:cNvPr>
              <p:cNvSpPr txBox="1"/>
              <p:nvPr/>
            </p:nvSpPr>
            <p:spPr>
              <a:xfrm>
                <a:off x="1064082" y="3647035"/>
                <a:ext cx="1416850" cy="377095"/>
              </a:xfrm>
              <a:prstGeom prst="rect">
                <a:avLst/>
              </a:prstGeom>
              <a:noFill/>
            </p:spPr>
            <p:txBody>
              <a:bodyPr wrap="square" rtlCol="0">
                <a:spAutoFit/>
              </a:bodyPr>
              <a:lstStyle/>
              <a:p>
                <a:pPr algn="ctr"/>
                <a:r>
                  <a:rPr lang="en-GB" sz="1200" b="1" dirty="0">
                    <a:solidFill>
                      <a:schemeClr val="bg1"/>
                    </a:solidFill>
                  </a:rPr>
                  <a:t>537</a:t>
                </a:r>
                <a:endParaRPr lang="hu-HU" sz="1200" b="1" dirty="0">
                  <a:solidFill>
                    <a:schemeClr val="bg1"/>
                  </a:solidFill>
                </a:endParaRPr>
              </a:p>
            </p:txBody>
          </p:sp>
        </p:grpSp>
        <p:grpSp>
          <p:nvGrpSpPr>
            <p:cNvPr id="8" name="Csoportba foglalás 7">
              <a:extLst>
                <a:ext uri="{FF2B5EF4-FFF2-40B4-BE49-F238E27FC236}">
                  <a16:creationId xmlns:a16="http://schemas.microsoft.com/office/drawing/2014/main" id="{DAC728C8-3296-492A-8A65-1BF4F5A3E0BC}"/>
                </a:ext>
              </a:extLst>
            </p:cNvPr>
            <p:cNvGrpSpPr/>
            <p:nvPr/>
          </p:nvGrpSpPr>
          <p:grpSpPr>
            <a:xfrm>
              <a:off x="1087209" y="1850731"/>
              <a:ext cx="333226" cy="345211"/>
              <a:chOff x="1539593" y="2599686"/>
              <a:chExt cx="459960" cy="469956"/>
            </a:xfrm>
          </p:grpSpPr>
          <p:sp>
            <p:nvSpPr>
              <p:cNvPr id="121" name="Google Shape;8013;p64">
                <a:extLst>
                  <a:ext uri="{FF2B5EF4-FFF2-40B4-BE49-F238E27FC236}">
                    <a16:creationId xmlns:a16="http://schemas.microsoft.com/office/drawing/2014/main" id="{567AC9A9-7B98-4110-80A7-CCF46DC8FDAB}"/>
                  </a:ext>
                </a:extLst>
              </p:cNvPr>
              <p:cNvSpPr/>
              <p:nvPr/>
            </p:nvSpPr>
            <p:spPr>
              <a:xfrm>
                <a:off x="1721979" y="2794583"/>
                <a:ext cx="83008" cy="81732"/>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22" name="Google Shape;8014;p64">
                <a:extLst>
                  <a:ext uri="{FF2B5EF4-FFF2-40B4-BE49-F238E27FC236}">
                    <a16:creationId xmlns:a16="http://schemas.microsoft.com/office/drawing/2014/main" id="{CC593279-DC27-487B-987A-0FF9EBB001F3}"/>
                  </a:ext>
                </a:extLst>
              </p:cNvPr>
              <p:cNvSpPr/>
              <p:nvPr/>
            </p:nvSpPr>
            <p:spPr>
              <a:xfrm>
                <a:off x="1539593" y="2599686"/>
                <a:ext cx="459960" cy="469956"/>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grpSp>
      </p:grpSp>
      <p:grpSp>
        <p:nvGrpSpPr>
          <p:cNvPr id="23" name="Group 22">
            <a:extLst>
              <a:ext uri="{FF2B5EF4-FFF2-40B4-BE49-F238E27FC236}">
                <a16:creationId xmlns:a16="http://schemas.microsoft.com/office/drawing/2014/main" id="{BBBF70BF-FA32-4485-89AB-BE3EA9A56BA0}"/>
              </a:ext>
            </a:extLst>
          </p:cNvPr>
          <p:cNvGrpSpPr/>
          <p:nvPr/>
        </p:nvGrpSpPr>
        <p:grpSpPr>
          <a:xfrm>
            <a:off x="723144" y="3797208"/>
            <a:ext cx="1670400" cy="1440000"/>
            <a:chOff x="434802" y="3964418"/>
            <a:chExt cx="1670400" cy="1440000"/>
          </a:xfrm>
        </p:grpSpPr>
        <p:grpSp>
          <p:nvGrpSpPr>
            <p:cNvPr id="82" name="Csoportba foglalás 81">
              <a:extLst>
                <a:ext uri="{FF2B5EF4-FFF2-40B4-BE49-F238E27FC236}">
                  <a16:creationId xmlns:a16="http://schemas.microsoft.com/office/drawing/2014/main" id="{21534BF7-F91F-41F8-8802-C43019D9D15A}"/>
                </a:ext>
              </a:extLst>
            </p:cNvPr>
            <p:cNvGrpSpPr/>
            <p:nvPr/>
          </p:nvGrpSpPr>
          <p:grpSpPr>
            <a:xfrm>
              <a:off x="434802" y="3964418"/>
              <a:ext cx="1670400" cy="1440000"/>
              <a:chOff x="615950" y="1967035"/>
              <a:chExt cx="2181225" cy="1880366"/>
            </a:xfrm>
          </p:grpSpPr>
          <p:sp>
            <p:nvSpPr>
              <p:cNvPr id="85" name="Hatszög 84">
                <a:extLst>
                  <a:ext uri="{FF2B5EF4-FFF2-40B4-BE49-F238E27FC236}">
                    <a16:creationId xmlns:a16="http://schemas.microsoft.com/office/drawing/2014/main" id="{305796AC-C721-427C-A352-514A22980F06}"/>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86" name="Hatszög 85">
                <a:extLst>
                  <a:ext uri="{FF2B5EF4-FFF2-40B4-BE49-F238E27FC236}">
                    <a16:creationId xmlns:a16="http://schemas.microsoft.com/office/drawing/2014/main" id="{459612EA-A16C-425A-877D-10149299F746}"/>
                  </a:ext>
                </a:extLst>
              </p:cNvPr>
              <p:cNvSpPr/>
              <p:nvPr/>
            </p:nvSpPr>
            <p:spPr>
              <a:xfrm>
                <a:off x="815749" y="2139816"/>
                <a:ext cx="1787913" cy="1541305"/>
              </a:xfrm>
              <a:prstGeom prst="hexagon">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sz="1000"/>
              </a:p>
            </p:txBody>
          </p:sp>
        </p:grpSp>
        <p:sp>
          <p:nvSpPr>
            <p:cNvPr id="130" name="Szövegdoboz 129">
              <a:extLst>
                <a:ext uri="{FF2B5EF4-FFF2-40B4-BE49-F238E27FC236}">
                  <a16:creationId xmlns:a16="http://schemas.microsoft.com/office/drawing/2014/main" id="{49DBEEAF-EB86-4D67-BA90-31A378A3D888}"/>
                </a:ext>
              </a:extLst>
            </p:cNvPr>
            <p:cNvSpPr txBox="1"/>
            <p:nvPr/>
          </p:nvSpPr>
          <p:spPr>
            <a:xfrm>
              <a:off x="702776" y="4560411"/>
              <a:ext cx="1134452" cy="400110"/>
            </a:xfrm>
            <a:prstGeom prst="rect">
              <a:avLst/>
            </a:prstGeom>
            <a:noFill/>
          </p:spPr>
          <p:txBody>
            <a:bodyPr wrap="square" rtlCol="0">
              <a:spAutoFit/>
            </a:bodyPr>
            <a:lstStyle/>
            <a:p>
              <a:pPr algn="ctr"/>
              <a:r>
                <a:rPr lang="hu-HU" sz="1000" b="1" cap="all" dirty="0">
                  <a:solidFill>
                    <a:schemeClr val="bg1"/>
                  </a:solidFill>
                </a:rPr>
                <a:t>medtech</a:t>
              </a:r>
            </a:p>
            <a:p>
              <a:pPr algn="ctr"/>
              <a:r>
                <a:rPr lang="hu-HU" sz="1000" cap="all" dirty="0">
                  <a:solidFill>
                    <a:schemeClr val="bg1"/>
                  </a:solidFill>
                </a:rPr>
                <a:t>companies</a:t>
              </a:r>
            </a:p>
          </p:txBody>
        </p:sp>
        <p:sp>
          <p:nvSpPr>
            <p:cNvPr id="131" name="Szövegdoboz 130">
              <a:extLst>
                <a:ext uri="{FF2B5EF4-FFF2-40B4-BE49-F238E27FC236}">
                  <a16:creationId xmlns:a16="http://schemas.microsoft.com/office/drawing/2014/main" id="{962A4E90-7321-47AF-9E76-97CD95E6FC9E}"/>
                </a:ext>
              </a:extLst>
            </p:cNvPr>
            <p:cNvSpPr txBox="1"/>
            <p:nvPr/>
          </p:nvSpPr>
          <p:spPr>
            <a:xfrm>
              <a:off x="749620" y="4952720"/>
              <a:ext cx="1040762" cy="276999"/>
            </a:xfrm>
            <a:prstGeom prst="rect">
              <a:avLst/>
            </a:prstGeom>
            <a:noFill/>
          </p:spPr>
          <p:txBody>
            <a:bodyPr wrap="square" rtlCol="0">
              <a:spAutoFit/>
            </a:bodyPr>
            <a:lstStyle/>
            <a:p>
              <a:pPr algn="ctr"/>
              <a:r>
                <a:rPr lang="en-GB" sz="1200" b="1" dirty="0">
                  <a:solidFill>
                    <a:schemeClr val="bg1"/>
                  </a:solidFill>
                </a:rPr>
                <a:t>173</a:t>
              </a:r>
              <a:endParaRPr lang="hu-HU" sz="1200" b="1" dirty="0">
                <a:solidFill>
                  <a:schemeClr val="bg1"/>
                </a:solidFill>
              </a:endParaRPr>
            </a:p>
          </p:txBody>
        </p:sp>
        <p:grpSp>
          <p:nvGrpSpPr>
            <p:cNvPr id="132" name="Google Shape;7948;p64">
              <a:extLst>
                <a:ext uri="{FF2B5EF4-FFF2-40B4-BE49-F238E27FC236}">
                  <a16:creationId xmlns:a16="http://schemas.microsoft.com/office/drawing/2014/main" id="{C21FA3BA-F7E9-4516-9CBF-6FB119FEC45E}"/>
                </a:ext>
              </a:extLst>
            </p:cNvPr>
            <p:cNvGrpSpPr/>
            <p:nvPr/>
          </p:nvGrpSpPr>
          <p:grpSpPr>
            <a:xfrm>
              <a:off x="1105986" y="4200919"/>
              <a:ext cx="359293" cy="311875"/>
              <a:chOff x="-28462125" y="3199700"/>
              <a:chExt cx="298550" cy="259150"/>
            </a:xfrm>
            <a:solidFill>
              <a:schemeClr val="bg1"/>
            </a:solidFill>
          </p:grpSpPr>
          <p:sp>
            <p:nvSpPr>
              <p:cNvPr id="133" name="Google Shape;7949;p64">
                <a:extLst>
                  <a:ext uri="{FF2B5EF4-FFF2-40B4-BE49-F238E27FC236}">
                    <a16:creationId xmlns:a16="http://schemas.microsoft.com/office/drawing/2014/main" id="{0BC0A981-E860-421B-9917-5EF829F9D116}"/>
                  </a:ext>
                </a:extLst>
              </p:cNvPr>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34" name="Google Shape;7950;p64">
                <a:extLst>
                  <a:ext uri="{FF2B5EF4-FFF2-40B4-BE49-F238E27FC236}">
                    <a16:creationId xmlns:a16="http://schemas.microsoft.com/office/drawing/2014/main" id="{840C348D-2E12-4487-AD10-3C409BA797C3}"/>
                  </a:ext>
                </a:extLst>
              </p:cNvPr>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35" name="Google Shape;7951;p64">
                <a:extLst>
                  <a:ext uri="{FF2B5EF4-FFF2-40B4-BE49-F238E27FC236}">
                    <a16:creationId xmlns:a16="http://schemas.microsoft.com/office/drawing/2014/main" id="{BBF61FBF-94DD-4E2C-A913-04A4C663ABB9}"/>
                  </a:ext>
                </a:extLst>
              </p:cNvPr>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grpSp>
      </p:grpSp>
      <p:grpSp>
        <p:nvGrpSpPr>
          <p:cNvPr id="17" name="Group 16">
            <a:extLst>
              <a:ext uri="{FF2B5EF4-FFF2-40B4-BE49-F238E27FC236}">
                <a16:creationId xmlns:a16="http://schemas.microsoft.com/office/drawing/2014/main" id="{E8FE2812-9AE6-4BD7-8615-ECDC27EAF500}"/>
              </a:ext>
            </a:extLst>
          </p:cNvPr>
          <p:cNvGrpSpPr/>
          <p:nvPr/>
        </p:nvGrpSpPr>
        <p:grpSpPr>
          <a:xfrm>
            <a:off x="3594547" y="2210907"/>
            <a:ext cx="1670400" cy="1440000"/>
            <a:chOff x="2794692" y="1399807"/>
            <a:chExt cx="1670400" cy="1440000"/>
          </a:xfrm>
        </p:grpSpPr>
        <p:grpSp>
          <p:nvGrpSpPr>
            <p:cNvPr id="154" name="Csoportba foglalás 153">
              <a:extLst>
                <a:ext uri="{FF2B5EF4-FFF2-40B4-BE49-F238E27FC236}">
                  <a16:creationId xmlns:a16="http://schemas.microsoft.com/office/drawing/2014/main" id="{FCC2AC08-6525-464A-B7D9-9E35105C2397}"/>
                </a:ext>
              </a:extLst>
            </p:cNvPr>
            <p:cNvGrpSpPr/>
            <p:nvPr/>
          </p:nvGrpSpPr>
          <p:grpSpPr>
            <a:xfrm>
              <a:off x="2794692" y="1399807"/>
              <a:ext cx="1670400" cy="1440000"/>
              <a:chOff x="6193469" y="3849457"/>
              <a:chExt cx="2274012" cy="1960355"/>
            </a:xfrm>
          </p:grpSpPr>
          <p:grpSp>
            <p:nvGrpSpPr>
              <p:cNvPr id="94" name="Csoportba foglalás 93">
                <a:extLst>
                  <a:ext uri="{FF2B5EF4-FFF2-40B4-BE49-F238E27FC236}">
                    <a16:creationId xmlns:a16="http://schemas.microsoft.com/office/drawing/2014/main" id="{95C6379E-1C44-415C-9AF4-82830CB84958}"/>
                  </a:ext>
                </a:extLst>
              </p:cNvPr>
              <p:cNvGrpSpPr/>
              <p:nvPr/>
            </p:nvGrpSpPr>
            <p:grpSpPr>
              <a:xfrm>
                <a:off x="6193469" y="3849457"/>
                <a:ext cx="2274012" cy="1960355"/>
                <a:chOff x="615950" y="1967035"/>
                <a:chExt cx="2181225" cy="1880366"/>
              </a:xfrm>
            </p:grpSpPr>
            <p:sp>
              <p:nvSpPr>
                <p:cNvPr id="97" name="Hatszög 96">
                  <a:extLst>
                    <a:ext uri="{FF2B5EF4-FFF2-40B4-BE49-F238E27FC236}">
                      <a16:creationId xmlns:a16="http://schemas.microsoft.com/office/drawing/2014/main" id="{1D9713F6-9EBB-4596-9F54-9D7233721162}"/>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98" name="Hatszög 97">
                  <a:extLst>
                    <a:ext uri="{FF2B5EF4-FFF2-40B4-BE49-F238E27FC236}">
                      <a16:creationId xmlns:a16="http://schemas.microsoft.com/office/drawing/2014/main" id="{F9B754B3-9492-451C-A3FB-5B7E086DFDEA}"/>
                    </a:ext>
                  </a:extLst>
                </p:cNvPr>
                <p:cNvSpPr/>
                <p:nvPr/>
              </p:nvSpPr>
              <p:spPr>
                <a:xfrm>
                  <a:off x="815749" y="2139816"/>
                  <a:ext cx="1787913" cy="1541305"/>
                </a:xfrm>
                <a:prstGeom prst="hexagon">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sz="1000"/>
                </a:p>
              </p:txBody>
            </p:sp>
          </p:grpSp>
          <p:sp>
            <p:nvSpPr>
              <p:cNvPr id="138" name="Szövegdoboz 137">
                <a:extLst>
                  <a:ext uri="{FF2B5EF4-FFF2-40B4-BE49-F238E27FC236}">
                    <a16:creationId xmlns:a16="http://schemas.microsoft.com/office/drawing/2014/main" id="{EC462570-EA4B-4A56-A621-D8D7CC740775}"/>
                  </a:ext>
                </a:extLst>
              </p:cNvPr>
              <p:cNvSpPr txBox="1"/>
              <p:nvPr/>
            </p:nvSpPr>
            <p:spPr>
              <a:xfrm>
                <a:off x="6336474" y="4606768"/>
                <a:ext cx="2006389" cy="754189"/>
              </a:xfrm>
              <a:prstGeom prst="rect">
                <a:avLst/>
              </a:prstGeom>
              <a:noFill/>
            </p:spPr>
            <p:txBody>
              <a:bodyPr wrap="square" rtlCol="0">
                <a:spAutoFit/>
              </a:bodyPr>
              <a:lstStyle/>
              <a:p>
                <a:pPr algn="ctr"/>
                <a:r>
                  <a:rPr lang="en-IE" sz="1000" b="1" cap="all" dirty="0">
                    <a:solidFill>
                      <a:schemeClr val="bg1"/>
                    </a:solidFill>
                  </a:rPr>
                  <a:t>Fully integrated </a:t>
                </a:r>
                <a:r>
                  <a:rPr lang="hu-HU" sz="1000" b="1" cap="all" dirty="0">
                    <a:solidFill>
                      <a:schemeClr val="bg1"/>
                    </a:solidFill>
                  </a:rPr>
                  <a:t>pharma</a:t>
                </a:r>
              </a:p>
              <a:p>
                <a:pPr algn="ctr"/>
                <a:r>
                  <a:rPr lang="hu-HU" sz="1000" cap="all" dirty="0">
                    <a:solidFill>
                      <a:schemeClr val="bg1"/>
                    </a:solidFill>
                  </a:rPr>
                  <a:t>companies</a:t>
                </a:r>
              </a:p>
            </p:txBody>
          </p:sp>
          <p:sp>
            <p:nvSpPr>
              <p:cNvPr id="139" name="Szövegdoboz 138">
                <a:extLst>
                  <a:ext uri="{FF2B5EF4-FFF2-40B4-BE49-F238E27FC236}">
                    <a16:creationId xmlns:a16="http://schemas.microsoft.com/office/drawing/2014/main" id="{3A0230A5-772D-4713-8D2F-7AFE1FD1277E}"/>
                  </a:ext>
                </a:extLst>
              </p:cNvPr>
              <p:cNvSpPr txBox="1"/>
              <p:nvPr/>
            </p:nvSpPr>
            <p:spPr>
              <a:xfrm>
                <a:off x="6622050" y="5234376"/>
                <a:ext cx="1416849" cy="377095"/>
              </a:xfrm>
              <a:prstGeom prst="rect">
                <a:avLst/>
              </a:prstGeom>
              <a:noFill/>
            </p:spPr>
            <p:txBody>
              <a:bodyPr wrap="square" rtlCol="0">
                <a:spAutoFit/>
              </a:bodyPr>
              <a:lstStyle/>
              <a:p>
                <a:pPr algn="ctr"/>
                <a:r>
                  <a:rPr lang="en-GB" sz="1200" b="1" dirty="0">
                    <a:solidFill>
                      <a:schemeClr val="bg1"/>
                    </a:solidFill>
                  </a:rPr>
                  <a:t>47</a:t>
                </a:r>
                <a:endParaRPr lang="hu-HU" sz="1200" b="1" dirty="0">
                  <a:solidFill>
                    <a:schemeClr val="bg1"/>
                  </a:solidFill>
                </a:endParaRPr>
              </a:p>
            </p:txBody>
          </p:sp>
        </p:grpSp>
        <p:grpSp>
          <p:nvGrpSpPr>
            <p:cNvPr id="140" name="Google Shape;7977;p64">
              <a:extLst>
                <a:ext uri="{FF2B5EF4-FFF2-40B4-BE49-F238E27FC236}">
                  <a16:creationId xmlns:a16="http://schemas.microsoft.com/office/drawing/2014/main" id="{38F64626-B5CA-4339-8E1D-445724171ECE}"/>
                </a:ext>
              </a:extLst>
            </p:cNvPr>
            <p:cNvGrpSpPr/>
            <p:nvPr/>
          </p:nvGrpSpPr>
          <p:grpSpPr>
            <a:xfrm>
              <a:off x="3497972" y="1631045"/>
              <a:ext cx="276226" cy="337193"/>
              <a:chOff x="-24694925" y="3518700"/>
              <a:chExt cx="242625" cy="296175"/>
            </a:xfrm>
            <a:solidFill>
              <a:schemeClr val="bg1"/>
            </a:solidFill>
          </p:grpSpPr>
          <p:sp>
            <p:nvSpPr>
              <p:cNvPr id="141" name="Google Shape;7978;p64">
                <a:extLst>
                  <a:ext uri="{FF2B5EF4-FFF2-40B4-BE49-F238E27FC236}">
                    <a16:creationId xmlns:a16="http://schemas.microsoft.com/office/drawing/2014/main" id="{7B0581FB-874D-4114-B2E0-33FA9D09D141}"/>
                  </a:ext>
                </a:extLst>
              </p:cNvPr>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42" name="Google Shape;7979;p64">
                <a:extLst>
                  <a:ext uri="{FF2B5EF4-FFF2-40B4-BE49-F238E27FC236}">
                    <a16:creationId xmlns:a16="http://schemas.microsoft.com/office/drawing/2014/main" id="{7FC94B7D-5A10-4324-93F8-C06C777B6C81}"/>
                  </a:ext>
                </a:extLst>
              </p:cNvPr>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43" name="Google Shape;7980;p64">
                <a:extLst>
                  <a:ext uri="{FF2B5EF4-FFF2-40B4-BE49-F238E27FC236}">
                    <a16:creationId xmlns:a16="http://schemas.microsoft.com/office/drawing/2014/main" id="{AA2E0B7A-F80A-4D54-96B5-E6EE78D2DAE4}"/>
                  </a:ext>
                </a:extLst>
              </p:cNvPr>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44" name="Google Shape;7981;p64">
                <a:extLst>
                  <a:ext uri="{FF2B5EF4-FFF2-40B4-BE49-F238E27FC236}">
                    <a16:creationId xmlns:a16="http://schemas.microsoft.com/office/drawing/2014/main" id="{5291313C-FC98-455A-A7E5-EBEDF25ADC96}"/>
                  </a:ext>
                </a:extLst>
              </p:cNvPr>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grpSp>
      </p:grpSp>
      <p:grpSp>
        <p:nvGrpSpPr>
          <p:cNvPr id="22" name="Group 21">
            <a:extLst>
              <a:ext uri="{FF2B5EF4-FFF2-40B4-BE49-F238E27FC236}">
                <a16:creationId xmlns:a16="http://schemas.microsoft.com/office/drawing/2014/main" id="{700EDB0B-619A-4937-AD33-2912A69CDFB1}"/>
              </a:ext>
            </a:extLst>
          </p:cNvPr>
          <p:cNvGrpSpPr/>
          <p:nvPr/>
        </p:nvGrpSpPr>
        <p:grpSpPr>
          <a:xfrm>
            <a:off x="2159990" y="4578784"/>
            <a:ext cx="1670400" cy="1440000"/>
            <a:chOff x="5834754" y="1640191"/>
            <a:chExt cx="1670400" cy="1440000"/>
          </a:xfrm>
        </p:grpSpPr>
        <p:grpSp>
          <p:nvGrpSpPr>
            <p:cNvPr id="112" name="Csoportba foglalás 111">
              <a:extLst>
                <a:ext uri="{FF2B5EF4-FFF2-40B4-BE49-F238E27FC236}">
                  <a16:creationId xmlns:a16="http://schemas.microsoft.com/office/drawing/2014/main" id="{9A61ACA3-7016-4EFF-9AFF-38A4220D24AC}"/>
                </a:ext>
              </a:extLst>
            </p:cNvPr>
            <p:cNvGrpSpPr/>
            <p:nvPr/>
          </p:nvGrpSpPr>
          <p:grpSpPr>
            <a:xfrm>
              <a:off x="5834754" y="1640191"/>
              <a:ext cx="1670400" cy="1440000"/>
              <a:chOff x="615950" y="1967035"/>
              <a:chExt cx="2181225" cy="1880366"/>
            </a:xfrm>
          </p:grpSpPr>
          <p:sp>
            <p:nvSpPr>
              <p:cNvPr id="115" name="Hatszög 114">
                <a:extLst>
                  <a:ext uri="{FF2B5EF4-FFF2-40B4-BE49-F238E27FC236}">
                    <a16:creationId xmlns:a16="http://schemas.microsoft.com/office/drawing/2014/main" id="{F88147AF-5F48-4C38-A394-758C2C84DCAF}"/>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116" name="Hatszög 115">
                <a:extLst>
                  <a:ext uri="{FF2B5EF4-FFF2-40B4-BE49-F238E27FC236}">
                    <a16:creationId xmlns:a16="http://schemas.microsoft.com/office/drawing/2014/main" id="{BB012589-D7B9-4ACA-B45A-5EDD05DF5497}"/>
                  </a:ext>
                </a:extLst>
              </p:cNvPr>
              <p:cNvSpPr/>
              <p:nvPr/>
            </p:nvSpPr>
            <p:spPr>
              <a:xfrm>
                <a:off x="815749" y="2139816"/>
                <a:ext cx="1787913" cy="1541305"/>
              </a:xfrm>
              <a:prstGeom prst="hexagon">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sz="1000"/>
              </a:p>
            </p:txBody>
          </p:sp>
        </p:grpSp>
        <p:grpSp>
          <p:nvGrpSpPr>
            <p:cNvPr id="19" name="Group 18">
              <a:extLst>
                <a:ext uri="{FF2B5EF4-FFF2-40B4-BE49-F238E27FC236}">
                  <a16:creationId xmlns:a16="http://schemas.microsoft.com/office/drawing/2014/main" id="{9DD3FD6F-2830-4843-9399-C4A061185BD5}"/>
                </a:ext>
              </a:extLst>
            </p:cNvPr>
            <p:cNvGrpSpPr/>
            <p:nvPr/>
          </p:nvGrpSpPr>
          <p:grpSpPr>
            <a:xfrm>
              <a:off x="5978653" y="1878054"/>
              <a:ext cx="1407297" cy="984885"/>
              <a:chOff x="5978653" y="1878054"/>
              <a:chExt cx="1407297" cy="984885"/>
            </a:xfrm>
          </p:grpSpPr>
          <p:sp>
            <p:nvSpPr>
              <p:cNvPr id="147" name="Szövegdoboz 146">
                <a:extLst>
                  <a:ext uri="{FF2B5EF4-FFF2-40B4-BE49-F238E27FC236}">
                    <a16:creationId xmlns:a16="http://schemas.microsoft.com/office/drawing/2014/main" id="{93CC8B09-F81B-4854-824A-7E15ED3D0E1A}"/>
                  </a:ext>
                </a:extLst>
              </p:cNvPr>
              <p:cNvSpPr txBox="1"/>
              <p:nvPr/>
            </p:nvSpPr>
            <p:spPr>
              <a:xfrm>
                <a:off x="5978653" y="1878054"/>
                <a:ext cx="1407297" cy="707886"/>
              </a:xfrm>
              <a:prstGeom prst="rect">
                <a:avLst/>
              </a:prstGeom>
              <a:noFill/>
            </p:spPr>
            <p:txBody>
              <a:bodyPr wrap="square" rtlCol="0">
                <a:spAutoFit/>
              </a:bodyPr>
              <a:lstStyle/>
              <a:p>
                <a:pPr algn="ctr"/>
                <a:r>
                  <a:rPr lang="hu-HU" sz="1000" b="1" cap="all" dirty="0">
                    <a:solidFill>
                      <a:schemeClr val="accent6">
                        <a:lumMod val="25000"/>
                      </a:schemeClr>
                    </a:solidFill>
                  </a:rPr>
                  <a:t>other</a:t>
                </a:r>
              </a:p>
              <a:p>
                <a:pPr algn="ctr"/>
                <a:r>
                  <a:rPr lang="hu-HU" sz="1000" b="1" cap="all" dirty="0">
                    <a:solidFill>
                      <a:schemeClr val="accent6">
                        <a:lumMod val="25000"/>
                      </a:schemeClr>
                    </a:solidFill>
                  </a:rPr>
                  <a:t>Life science</a:t>
                </a:r>
                <a:br>
                  <a:rPr lang="hu-HU" sz="1000" b="1" cap="all" dirty="0">
                    <a:solidFill>
                      <a:schemeClr val="accent6">
                        <a:lumMod val="25000"/>
                      </a:schemeClr>
                    </a:solidFill>
                  </a:rPr>
                </a:br>
                <a:r>
                  <a:rPr lang="hu-HU" sz="1000" b="1" cap="all" dirty="0">
                    <a:solidFill>
                      <a:schemeClr val="accent6">
                        <a:lumMod val="25000"/>
                      </a:schemeClr>
                    </a:solidFill>
                  </a:rPr>
                  <a:t>related </a:t>
                </a:r>
                <a:r>
                  <a:rPr lang="hu-HU" sz="1000" cap="all" dirty="0">
                    <a:solidFill>
                      <a:schemeClr val="accent6">
                        <a:lumMod val="25000"/>
                      </a:schemeClr>
                    </a:solidFill>
                  </a:rPr>
                  <a:t>companies</a:t>
                </a:r>
                <a:r>
                  <a:rPr lang="en-IE" sz="1000" cap="all" dirty="0">
                    <a:solidFill>
                      <a:schemeClr val="accent6">
                        <a:lumMod val="25000"/>
                      </a:schemeClr>
                    </a:solidFill>
                  </a:rPr>
                  <a:t>*</a:t>
                </a:r>
                <a:endParaRPr lang="hu-HU" sz="1000" cap="all" dirty="0">
                  <a:solidFill>
                    <a:schemeClr val="accent6">
                      <a:lumMod val="25000"/>
                    </a:schemeClr>
                  </a:solidFill>
                </a:endParaRPr>
              </a:p>
            </p:txBody>
          </p:sp>
          <p:sp>
            <p:nvSpPr>
              <p:cNvPr id="148" name="Szövegdoboz 147">
                <a:extLst>
                  <a:ext uri="{FF2B5EF4-FFF2-40B4-BE49-F238E27FC236}">
                    <a16:creationId xmlns:a16="http://schemas.microsoft.com/office/drawing/2014/main" id="{6FDDD134-2B3B-4354-8AE8-794FFDFADA35}"/>
                  </a:ext>
                </a:extLst>
              </p:cNvPr>
              <p:cNvSpPr txBox="1"/>
              <p:nvPr/>
            </p:nvSpPr>
            <p:spPr>
              <a:xfrm>
                <a:off x="6149573" y="2585940"/>
                <a:ext cx="1040762" cy="276999"/>
              </a:xfrm>
              <a:prstGeom prst="rect">
                <a:avLst/>
              </a:prstGeom>
              <a:noFill/>
            </p:spPr>
            <p:txBody>
              <a:bodyPr wrap="square" rtlCol="0">
                <a:spAutoFit/>
              </a:bodyPr>
              <a:lstStyle/>
              <a:p>
                <a:pPr algn="ctr"/>
                <a:r>
                  <a:rPr lang="en-GB" sz="1200" b="1" dirty="0">
                    <a:solidFill>
                      <a:schemeClr val="accent6">
                        <a:lumMod val="25000"/>
                      </a:schemeClr>
                    </a:solidFill>
                  </a:rPr>
                  <a:t>1041</a:t>
                </a:r>
                <a:endParaRPr lang="hu-HU" sz="1200" b="1" dirty="0">
                  <a:solidFill>
                    <a:schemeClr val="accent6">
                      <a:lumMod val="25000"/>
                    </a:schemeClr>
                  </a:solidFill>
                </a:endParaRPr>
              </a:p>
            </p:txBody>
          </p:sp>
        </p:grpSp>
      </p:grpSp>
      <p:grpSp>
        <p:nvGrpSpPr>
          <p:cNvPr id="24" name="Group 23">
            <a:extLst>
              <a:ext uri="{FF2B5EF4-FFF2-40B4-BE49-F238E27FC236}">
                <a16:creationId xmlns:a16="http://schemas.microsoft.com/office/drawing/2014/main" id="{D39657FE-D806-45AE-9A29-1E5F55639510}"/>
              </a:ext>
            </a:extLst>
          </p:cNvPr>
          <p:cNvGrpSpPr/>
          <p:nvPr/>
        </p:nvGrpSpPr>
        <p:grpSpPr>
          <a:xfrm>
            <a:off x="3601299" y="3792763"/>
            <a:ext cx="1670400" cy="1440000"/>
            <a:chOff x="2776291" y="4057208"/>
            <a:chExt cx="1670400" cy="1440000"/>
          </a:xfrm>
        </p:grpSpPr>
        <p:grpSp>
          <p:nvGrpSpPr>
            <p:cNvPr id="155" name="Csoportba foglalás 154">
              <a:extLst>
                <a:ext uri="{FF2B5EF4-FFF2-40B4-BE49-F238E27FC236}">
                  <a16:creationId xmlns:a16="http://schemas.microsoft.com/office/drawing/2014/main" id="{33A25C63-7A54-4263-8CD4-E8369F930660}"/>
                </a:ext>
              </a:extLst>
            </p:cNvPr>
            <p:cNvGrpSpPr/>
            <p:nvPr/>
          </p:nvGrpSpPr>
          <p:grpSpPr>
            <a:xfrm>
              <a:off x="2776291" y="4057208"/>
              <a:ext cx="1670400" cy="1440000"/>
              <a:chOff x="7934795" y="2304136"/>
              <a:chExt cx="2274012" cy="1960355"/>
            </a:xfrm>
          </p:grpSpPr>
          <p:grpSp>
            <p:nvGrpSpPr>
              <p:cNvPr id="88" name="Csoportba foglalás 87">
                <a:extLst>
                  <a:ext uri="{FF2B5EF4-FFF2-40B4-BE49-F238E27FC236}">
                    <a16:creationId xmlns:a16="http://schemas.microsoft.com/office/drawing/2014/main" id="{F85DFB54-4C31-41CA-B209-41C6327BBEAE}"/>
                  </a:ext>
                </a:extLst>
              </p:cNvPr>
              <p:cNvGrpSpPr/>
              <p:nvPr/>
            </p:nvGrpSpPr>
            <p:grpSpPr>
              <a:xfrm>
                <a:off x="7934795" y="2304136"/>
                <a:ext cx="2274012" cy="1960355"/>
                <a:chOff x="615950" y="1967035"/>
                <a:chExt cx="2181225" cy="1880366"/>
              </a:xfrm>
            </p:grpSpPr>
            <p:sp>
              <p:nvSpPr>
                <p:cNvPr id="91" name="Hatszög 90">
                  <a:extLst>
                    <a:ext uri="{FF2B5EF4-FFF2-40B4-BE49-F238E27FC236}">
                      <a16:creationId xmlns:a16="http://schemas.microsoft.com/office/drawing/2014/main" id="{E0EFA618-6BAA-4E8C-BCF4-30EB8C2B32BA}"/>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92" name="Hatszög 91">
                  <a:extLst>
                    <a:ext uri="{FF2B5EF4-FFF2-40B4-BE49-F238E27FC236}">
                      <a16:creationId xmlns:a16="http://schemas.microsoft.com/office/drawing/2014/main" id="{D881458B-2975-4320-84B4-D04BA3450EE9}"/>
                    </a:ext>
                  </a:extLst>
                </p:cNvPr>
                <p:cNvSpPr/>
                <p:nvPr/>
              </p:nvSpPr>
              <p:spPr>
                <a:xfrm>
                  <a:off x="815749" y="2139816"/>
                  <a:ext cx="1787913" cy="1541305"/>
                </a:xfrm>
                <a:prstGeom prst="hexagon">
                  <a:avLst/>
                </a:prstGeom>
                <a:gradFill>
                  <a:gsLst>
                    <a:gs pos="0">
                      <a:schemeClr val="dk1">
                        <a:lumMod val="110000"/>
                        <a:satMod val="105000"/>
                        <a:tint val="67000"/>
                      </a:schemeClr>
                    </a:gs>
                    <a:gs pos="50000">
                      <a:schemeClr val="dk1">
                        <a:lumMod val="105000"/>
                        <a:satMod val="103000"/>
                        <a:tint val="73000"/>
                      </a:schemeClr>
                    </a:gs>
                    <a:gs pos="100000">
                      <a:schemeClr val="tx2"/>
                    </a:gs>
                  </a:gsLst>
                </a:gra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hu-HU" sz="1000"/>
                </a:p>
              </p:txBody>
            </p:sp>
          </p:grpSp>
          <p:sp>
            <p:nvSpPr>
              <p:cNvPr id="145" name="Szövegdoboz 144">
                <a:extLst>
                  <a:ext uri="{FF2B5EF4-FFF2-40B4-BE49-F238E27FC236}">
                    <a16:creationId xmlns:a16="http://schemas.microsoft.com/office/drawing/2014/main" id="{46F69FE0-7CE3-4249-AFEB-60ADA5D96D46}"/>
                  </a:ext>
                </a:extLst>
              </p:cNvPr>
              <p:cNvSpPr txBox="1"/>
              <p:nvPr/>
            </p:nvSpPr>
            <p:spPr>
              <a:xfrm>
                <a:off x="8306236" y="3123815"/>
                <a:ext cx="1544395" cy="544693"/>
              </a:xfrm>
              <a:prstGeom prst="rect">
                <a:avLst/>
              </a:prstGeom>
              <a:noFill/>
            </p:spPr>
            <p:txBody>
              <a:bodyPr wrap="square" rtlCol="0">
                <a:spAutoFit/>
              </a:bodyPr>
              <a:lstStyle/>
              <a:p>
                <a:pPr algn="ctr"/>
                <a:r>
                  <a:rPr lang="hu-HU" sz="1000" b="1" cap="all" dirty="0">
                    <a:solidFill>
                      <a:schemeClr val="bg1"/>
                    </a:solidFill>
                  </a:rPr>
                  <a:t>investor</a:t>
                </a:r>
              </a:p>
              <a:p>
                <a:pPr algn="ctr"/>
                <a:r>
                  <a:rPr lang="hu-HU" sz="1000" cap="all" dirty="0">
                    <a:solidFill>
                      <a:schemeClr val="bg1"/>
                    </a:solidFill>
                  </a:rPr>
                  <a:t>companies</a:t>
                </a:r>
              </a:p>
            </p:txBody>
          </p:sp>
          <p:sp>
            <p:nvSpPr>
              <p:cNvPr id="146" name="Szövegdoboz 145">
                <a:extLst>
                  <a:ext uri="{FF2B5EF4-FFF2-40B4-BE49-F238E27FC236}">
                    <a16:creationId xmlns:a16="http://schemas.microsoft.com/office/drawing/2014/main" id="{078877FD-D9BA-4FEF-9E09-B6B32924C64C}"/>
                  </a:ext>
                </a:extLst>
              </p:cNvPr>
              <p:cNvSpPr txBox="1"/>
              <p:nvPr/>
            </p:nvSpPr>
            <p:spPr>
              <a:xfrm>
                <a:off x="8370007" y="3657889"/>
                <a:ext cx="1416849" cy="377095"/>
              </a:xfrm>
              <a:prstGeom prst="rect">
                <a:avLst/>
              </a:prstGeom>
              <a:noFill/>
            </p:spPr>
            <p:txBody>
              <a:bodyPr wrap="square" rtlCol="0">
                <a:spAutoFit/>
              </a:bodyPr>
              <a:lstStyle/>
              <a:p>
                <a:pPr algn="ctr"/>
                <a:r>
                  <a:rPr lang="en-GB" sz="1200" b="1" dirty="0">
                    <a:solidFill>
                      <a:schemeClr val="bg1"/>
                    </a:solidFill>
                  </a:rPr>
                  <a:t>111</a:t>
                </a:r>
                <a:endParaRPr lang="hu-HU" sz="1200" b="1" dirty="0">
                  <a:solidFill>
                    <a:schemeClr val="bg1"/>
                  </a:solidFill>
                </a:endParaRPr>
              </a:p>
            </p:txBody>
          </p:sp>
        </p:grpSp>
        <p:grpSp>
          <p:nvGrpSpPr>
            <p:cNvPr id="150" name="Google Shape;7532;p63">
              <a:extLst>
                <a:ext uri="{FF2B5EF4-FFF2-40B4-BE49-F238E27FC236}">
                  <a16:creationId xmlns:a16="http://schemas.microsoft.com/office/drawing/2014/main" id="{AEE0F255-CE20-48A1-BF06-D035CE2EA24A}"/>
                </a:ext>
              </a:extLst>
            </p:cNvPr>
            <p:cNvGrpSpPr/>
            <p:nvPr/>
          </p:nvGrpSpPr>
          <p:grpSpPr>
            <a:xfrm>
              <a:off x="3475929" y="4311456"/>
              <a:ext cx="268923" cy="278678"/>
              <a:chOff x="3357325" y="2093500"/>
              <a:chExt cx="311525" cy="322825"/>
            </a:xfrm>
            <a:solidFill>
              <a:schemeClr val="bg1"/>
            </a:solidFill>
          </p:grpSpPr>
          <p:sp>
            <p:nvSpPr>
              <p:cNvPr id="151" name="Google Shape;7533;p63">
                <a:extLst>
                  <a:ext uri="{FF2B5EF4-FFF2-40B4-BE49-F238E27FC236}">
                    <a16:creationId xmlns:a16="http://schemas.microsoft.com/office/drawing/2014/main" id="{43F5A82F-DD44-47E8-BFEB-5242744F1CC9}"/>
                  </a:ext>
                </a:extLst>
              </p:cNvPr>
              <p:cNvSpPr/>
              <p:nvPr/>
            </p:nvSpPr>
            <p:spPr>
              <a:xfrm>
                <a:off x="3357325" y="2210550"/>
                <a:ext cx="85700" cy="205775"/>
              </a:xfrm>
              <a:custGeom>
                <a:avLst/>
                <a:gdLst/>
                <a:ahLst/>
                <a:cxnLst/>
                <a:rect l="l" t="t" r="r" b="b"/>
                <a:pathLst>
                  <a:path w="3428" h="8231" extrusionOk="0">
                    <a:moveTo>
                      <a:pt x="566" y="1"/>
                    </a:moveTo>
                    <a:cubicBezTo>
                      <a:pt x="253" y="1"/>
                      <a:pt x="0" y="251"/>
                      <a:pt x="0" y="564"/>
                    </a:cubicBezTo>
                    <a:lnTo>
                      <a:pt x="0" y="7664"/>
                    </a:lnTo>
                    <a:cubicBezTo>
                      <a:pt x="0" y="7978"/>
                      <a:pt x="253" y="8231"/>
                      <a:pt x="566" y="8231"/>
                    </a:cubicBezTo>
                    <a:lnTo>
                      <a:pt x="2861" y="8231"/>
                    </a:lnTo>
                    <a:cubicBezTo>
                      <a:pt x="3174" y="8231"/>
                      <a:pt x="3427" y="7978"/>
                      <a:pt x="3427" y="7664"/>
                    </a:cubicBezTo>
                    <a:lnTo>
                      <a:pt x="3427" y="564"/>
                    </a:lnTo>
                    <a:cubicBezTo>
                      <a:pt x="3427" y="251"/>
                      <a:pt x="3174" y="1"/>
                      <a:pt x="2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solidFill>
                    <a:srgbClr val="435D74"/>
                  </a:solidFill>
                </a:endParaRPr>
              </a:p>
            </p:txBody>
          </p:sp>
          <p:sp>
            <p:nvSpPr>
              <p:cNvPr id="152" name="Google Shape;7534;p63">
                <a:extLst>
                  <a:ext uri="{FF2B5EF4-FFF2-40B4-BE49-F238E27FC236}">
                    <a16:creationId xmlns:a16="http://schemas.microsoft.com/office/drawing/2014/main" id="{18411CFD-1E3B-4E77-86D8-1C1503423601}"/>
                  </a:ext>
                </a:extLst>
              </p:cNvPr>
              <p:cNvSpPr/>
              <p:nvPr/>
            </p:nvSpPr>
            <p:spPr>
              <a:xfrm>
                <a:off x="3471225" y="2152075"/>
                <a:ext cx="84725" cy="264250"/>
              </a:xfrm>
              <a:custGeom>
                <a:avLst/>
                <a:gdLst/>
                <a:ahLst/>
                <a:cxnLst/>
                <a:rect l="l" t="t" r="r" b="b"/>
                <a:pathLst>
                  <a:path w="3389" h="10570" extrusionOk="0">
                    <a:moveTo>
                      <a:pt x="563" y="0"/>
                    </a:moveTo>
                    <a:cubicBezTo>
                      <a:pt x="253" y="0"/>
                      <a:pt x="0" y="250"/>
                      <a:pt x="0" y="563"/>
                    </a:cubicBezTo>
                    <a:lnTo>
                      <a:pt x="0" y="10003"/>
                    </a:lnTo>
                    <a:cubicBezTo>
                      <a:pt x="0" y="10317"/>
                      <a:pt x="253" y="10570"/>
                      <a:pt x="563" y="10570"/>
                    </a:cubicBezTo>
                    <a:lnTo>
                      <a:pt x="2822" y="10570"/>
                    </a:lnTo>
                    <a:cubicBezTo>
                      <a:pt x="3135" y="10570"/>
                      <a:pt x="3388" y="10317"/>
                      <a:pt x="3388" y="10003"/>
                    </a:cubicBezTo>
                    <a:lnTo>
                      <a:pt x="3388" y="563"/>
                    </a:lnTo>
                    <a:cubicBezTo>
                      <a:pt x="3388" y="250"/>
                      <a:pt x="3135" y="0"/>
                      <a:pt x="2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solidFill>
                    <a:srgbClr val="435D74"/>
                  </a:solidFill>
                </a:endParaRPr>
              </a:p>
            </p:txBody>
          </p:sp>
          <p:sp>
            <p:nvSpPr>
              <p:cNvPr id="153" name="Google Shape;7535;p63">
                <a:extLst>
                  <a:ext uri="{FF2B5EF4-FFF2-40B4-BE49-F238E27FC236}">
                    <a16:creationId xmlns:a16="http://schemas.microsoft.com/office/drawing/2014/main" id="{86532D34-C3A4-4273-BC94-D5D42719B118}"/>
                  </a:ext>
                </a:extLst>
              </p:cNvPr>
              <p:cNvSpPr/>
              <p:nvPr/>
            </p:nvSpPr>
            <p:spPr>
              <a:xfrm>
                <a:off x="3584150" y="2093500"/>
                <a:ext cx="84700" cy="322825"/>
              </a:xfrm>
              <a:custGeom>
                <a:avLst/>
                <a:gdLst/>
                <a:ahLst/>
                <a:cxnLst/>
                <a:rect l="l" t="t" r="r" b="b"/>
                <a:pathLst>
                  <a:path w="3388" h="12913" extrusionOk="0">
                    <a:moveTo>
                      <a:pt x="563" y="0"/>
                    </a:moveTo>
                    <a:cubicBezTo>
                      <a:pt x="253" y="0"/>
                      <a:pt x="0" y="253"/>
                      <a:pt x="0" y="566"/>
                    </a:cubicBezTo>
                    <a:lnTo>
                      <a:pt x="0" y="12346"/>
                    </a:lnTo>
                    <a:cubicBezTo>
                      <a:pt x="0" y="12660"/>
                      <a:pt x="253" y="12913"/>
                      <a:pt x="563" y="12913"/>
                    </a:cubicBezTo>
                    <a:lnTo>
                      <a:pt x="2822" y="12913"/>
                    </a:lnTo>
                    <a:cubicBezTo>
                      <a:pt x="3135" y="12913"/>
                      <a:pt x="3388" y="12660"/>
                      <a:pt x="3388" y="12346"/>
                    </a:cubicBezTo>
                    <a:lnTo>
                      <a:pt x="3388" y="566"/>
                    </a:lnTo>
                    <a:cubicBezTo>
                      <a:pt x="3388" y="253"/>
                      <a:pt x="3135" y="0"/>
                      <a:pt x="2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solidFill>
                    <a:srgbClr val="435D74"/>
                  </a:solidFill>
                </a:endParaRPr>
              </a:p>
            </p:txBody>
          </p:sp>
        </p:grpSp>
      </p:grpSp>
      <p:grpSp>
        <p:nvGrpSpPr>
          <p:cNvPr id="25" name="Group 24">
            <a:extLst>
              <a:ext uri="{FF2B5EF4-FFF2-40B4-BE49-F238E27FC236}">
                <a16:creationId xmlns:a16="http://schemas.microsoft.com/office/drawing/2014/main" id="{FEC4774E-AC12-4ADF-8B88-3C91A1010309}"/>
              </a:ext>
            </a:extLst>
          </p:cNvPr>
          <p:cNvGrpSpPr/>
          <p:nvPr/>
        </p:nvGrpSpPr>
        <p:grpSpPr>
          <a:xfrm>
            <a:off x="727479" y="2209403"/>
            <a:ext cx="1670400" cy="1440000"/>
            <a:chOff x="5847778" y="4116753"/>
            <a:chExt cx="1670400" cy="1440000"/>
          </a:xfrm>
        </p:grpSpPr>
        <p:grpSp>
          <p:nvGrpSpPr>
            <p:cNvPr id="77" name="Csoportba foglalás 155">
              <a:extLst>
                <a:ext uri="{FF2B5EF4-FFF2-40B4-BE49-F238E27FC236}">
                  <a16:creationId xmlns:a16="http://schemas.microsoft.com/office/drawing/2014/main" id="{DC95EC6C-A8CB-4F92-A31D-7AFFF8C62057}"/>
                </a:ext>
              </a:extLst>
            </p:cNvPr>
            <p:cNvGrpSpPr>
              <a:grpSpLocks noChangeAspect="1"/>
            </p:cNvGrpSpPr>
            <p:nvPr/>
          </p:nvGrpSpPr>
          <p:grpSpPr>
            <a:xfrm>
              <a:off x="5847778" y="4116753"/>
              <a:ext cx="1670400" cy="1440000"/>
              <a:chOff x="9746262" y="3849456"/>
              <a:chExt cx="2274012" cy="1960355"/>
            </a:xfrm>
          </p:grpSpPr>
          <p:grpSp>
            <p:nvGrpSpPr>
              <p:cNvPr id="79" name="Csoportba foglalás 111">
                <a:extLst>
                  <a:ext uri="{FF2B5EF4-FFF2-40B4-BE49-F238E27FC236}">
                    <a16:creationId xmlns:a16="http://schemas.microsoft.com/office/drawing/2014/main" id="{57496ECD-E834-4811-B36C-6E6034AD7E4A}"/>
                  </a:ext>
                </a:extLst>
              </p:cNvPr>
              <p:cNvGrpSpPr/>
              <p:nvPr/>
            </p:nvGrpSpPr>
            <p:grpSpPr>
              <a:xfrm>
                <a:off x="9746262" y="3849456"/>
                <a:ext cx="2274012" cy="1960355"/>
                <a:chOff x="615950" y="1967035"/>
                <a:chExt cx="2181225" cy="1880366"/>
              </a:xfrm>
            </p:grpSpPr>
            <p:sp>
              <p:nvSpPr>
                <p:cNvPr id="110" name="Hatszög 114">
                  <a:extLst>
                    <a:ext uri="{FF2B5EF4-FFF2-40B4-BE49-F238E27FC236}">
                      <a16:creationId xmlns:a16="http://schemas.microsoft.com/office/drawing/2014/main" id="{F17BBE4E-BC6A-4F3E-B377-431EE724B2B6}"/>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000"/>
                </a:p>
              </p:txBody>
            </p:sp>
            <p:sp>
              <p:nvSpPr>
                <p:cNvPr id="111" name="Hatszög 115">
                  <a:extLst>
                    <a:ext uri="{FF2B5EF4-FFF2-40B4-BE49-F238E27FC236}">
                      <a16:creationId xmlns:a16="http://schemas.microsoft.com/office/drawing/2014/main" id="{6A2176C3-85E8-42ED-82EB-9FF32C9356B7}"/>
                    </a:ext>
                  </a:extLst>
                </p:cNvPr>
                <p:cNvSpPr/>
                <p:nvPr/>
              </p:nvSpPr>
              <p:spPr>
                <a:xfrm>
                  <a:off x="815749" y="2139816"/>
                  <a:ext cx="1787913" cy="1541305"/>
                </a:xfrm>
                <a:prstGeom prst="hexag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sz="1000"/>
                </a:p>
              </p:txBody>
            </p:sp>
          </p:grpSp>
          <p:sp>
            <p:nvSpPr>
              <p:cNvPr id="80" name="Szövegdoboz 146">
                <a:extLst>
                  <a:ext uri="{FF2B5EF4-FFF2-40B4-BE49-F238E27FC236}">
                    <a16:creationId xmlns:a16="http://schemas.microsoft.com/office/drawing/2014/main" id="{4A0B7153-1698-49BD-9B6A-B00C169E26B7}"/>
                  </a:ext>
                </a:extLst>
              </p:cNvPr>
              <p:cNvSpPr txBox="1"/>
              <p:nvPr/>
            </p:nvSpPr>
            <p:spPr>
              <a:xfrm>
                <a:off x="9925350" y="4365662"/>
                <a:ext cx="1915835" cy="754189"/>
              </a:xfrm>
              <a:prstGeom prst="rect">
                <a:avLst/>
              </a:prstGeom>
              <a:noFill/>
            </p:spPr>
            <p:txBody>
              <a:bodyPr wrap="square" rtlCol="0">
                <a:spAutoFit/>
              </a:bodyPr>
              <a:lstStyle/>
              <a:p>
                <a:pPr algn="ctr"/>
                <a:endParaRPr lang="hu-HU" sz="1000" cap="all" dirty="0">
                  <a:solidFill>
                    <a:schemeClr val="bg1"/>
                  </a:solidFill>
                  <a:latin typeface="+mj-lt"/>
                </a:endParaRPr>
              </a:p>
              <a:p>
                <a:pPr algn="ctr"/>
                <a:r>
                  <a:rPr lang="en-GB" sz="1000" b="1" cap="all" dirty="0">
                    <a:solidFill>
                      <a:schemeClr val="bg1"/>
                    </a:solidFill>
                  </a:rPr>
                  <a:t>Digital Health</a:t>
                </a:r>
              </a:p>
              <a:p>
                <a:pPr algn="ctr"/>
                <a:r>
                  <a:rPr lang="en-GB" sz="1000" cap="all" dirty="0">
                    <a:solidFill>
                      <a:schemeClr val="bg1"/>
                    </a:solidFill>
                  </a:rPr>
                  <a:t>Companies</a:t>
                </a:r>
                <a:endParaRPr lang="hu-HU" sz="1000" cap="all" dirty="0">
                  <a:solidFill>
                    <a:schemeClr val="bg1"/>
                  </a:solidFill>
                </a:endParaRPr>
              </a:p>
            </p:txBody>
          </p:sp>
          <p:sp>
            <p:nvSpPr>
              <p:cNvPr id="109" name="Szövegdoboz 147">
                <a:extLst>
                  <a:ext uri="{FF2B5EF4-FFF2-40B4-BE49-F238E27FC236}">
                    <a16:creationId xmlns:a16="http://schemas.microsoft.com/office/drawing/2014/main" id="{DF952654-8782-45E9-8273-2341B4552808}"/>
                  </a:ext>
                </a:extLst>
              </p:cNvPr>
              <p:cNvSpPr txBox="1"/>
              <p:nvPr/>
            </p:nvSpPr>
            <p:spPr>
              <a:xfrm>
                <a:off x="10174843" y="5136959"/>
                <a:ext cx="1416849" cy="377095"/>
              </a:xfrm>
              <a:prstGeom prst="rect">
                <a:avLst/>
              </a:prstGeom>
              <a:noFill/>
            </p:spPr>
            <p:txBody>
              <a:bodyPr wrap="square" rtlCol="0">
                <a:spAutoFit/>
              </a:bodyPr>
              <a:lstStyle/>
              <a:p>
                <a:pPr algn="ctr"/>
                <a:r>
                  <a:rPr lang="en-GB" sz="1200" b="1" dirty="0">
                    <a:solidFill>
                      <a:schemeClr val="bg1"/>
                    </a:solidFill>
                  </a:rPr>
                  <a:t>79</a:t>
                </a:r>
              </a:p>
            </p:txBody>
          </p:sp>
        </p:grpSp>
        <p:pic>
          <p:nvPicPr>
            <p:cNvPr id="11" name="Graphic 10" descr="Research">
              <a:extLst>
                <a:ext uri="{FF2B5EF4-FFF2-40B4-BE49-F238E27FC236}">
                  <a16:creationId xmlns:a16="http://schemas.microsoft.com/office/drawing/2014/main" id="{271F5B6A-29FD-4DB1-9037-386ABE5B756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504747" y="4277688"/>
              <a:ext cx="376312" cy="376312"/>
            </a:xfrm>
            <a:prstGeom prst="rect">
              <a:avLst/>
            </a:prstGeom>
          </p:spPr>
        </p:pic>
      </p:grpSp>
      <p:sp>
        <p:nvSpPr>
          <p:cNvPr id="67" name="Text Placeholder 5">
            <a:extLst>
              <a:ext uri="{FF2B5EF4-FFF2-40B4-BE49-F238E27FC236}">
                <a16:creationId xmlns:a16="http://schemas.microsoft.com/office/drawing/2014/main" id="{BA8A1342-DD01-47F2-942D-B2CF5C0C25FD}"/>
              </a:ext>
            </a:extLst>
          </p:cNvPr>
          <p:cNvSpPr>
            <a:spLocks noGrp="1"/>
          </p:cNvSpPr>
          <p:nvPr>
            <p:ph type="body" sz="quarter" idx="14"/>
          </p:nvPr>
        </p:nvSpPr>
        <p:spPr>
          <a:xfrm>
            <a:off x="472584" y="874209"/>
            <a:ext cx="11183938" cy="323821"/>
          </a:xfrm>
        </p:spPr>
        <p:txBody>
          <a:bodyPr>
            <a:normAutofit lnSpcReduction="10000"/>
          </a:bodyPr>
          <a:lstStyle/>
          <a:p>
            <a:r>
              <a:rPr lang="en-GB" cap="all" dirty="0"/>
              <a:t>NUMBER OF COMPANIES By Sector</a:t>
            </a:r>
          </a:p>
        </p:txBody>
      </p:sp>
      <p:pic>
        <p:nvPicPr>
          <p:cNvPr id="2" name="Kép helye 36">
            <a:extLst>
              <a:ext uri="{FF2B5EF4-FFF2-40B4-BE49-F238E27FC236}">
                <a16:creationId xmlns:a16="http://schemas.microsoft.com/office/drawing/2014/main" id="{7671F8CC-411F-41AE-927D-BAD333BA0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788" y="2982282"/>
            <a:ext cx="1686805" cy="1410786"/>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grpSp>
        <p:nvGrpSpPr>
          <p:cNvPr id="69" name="Csoportba foglalás 68">
            <a:extLst>
              <a:ext uri="{FF2B5EF4-FFF2-40B4-BE49-F238E27FC236}">
                <a16:creationId xmlns:a16="http://schemas.microsoft.com/office/drawing/2014/main" id="{71612A02-CA90-457F-BB38-DB108F72C40F}"/>
              </a:ext>
            </a:extLst>
          </p:cNvPr>
          <p:cNvGrpSpPr/>
          <p:nvPr/>
        </p:nvGrpSpPr>
        <p:grpSpPr>
          <a:xfrm>
            <a:off x="0" y="1176768"/>
            <a:ext cx="4679186" cy="127890"/>
            <a:chOff x="-2562084" y="1104050"/>
            <a:chExt cx="4679186" cy="127890"/>
          </a:xfrm>
        </p:grpSpPr>
        <p:sp>
          <p:nvSpPr>
            <p:cNvPr id="70" name="Téglalap 69">
              <a:extLst>
                <a:ext uri="{FF2B5EF4-FFF2-40B4-BE49-F238E27FC236}">
                  <a16:creationId xmlns:a16="http://schemas.microsoft.com/office/drawing/2014/main" id="{6C257625-2C8C-4587-9BBB-BC7049D415AD}"/>
                </a:ext>
              </a:extLst>
            </p:cNvPr>
            <p:cNvSpPr/>
            <p:nvPr/>
          </p:nvSpPr>
          <p:spPr>
            <a:xfrm>
              <a:off x="-2562084" y="1145136"/>
              <a:ext cx="4570346"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1" name="Ellipszis 70">
              <a:extLst>
                <a:ext uri="{FF2B5EF4-FFF2-40B4-BE49-F238E27FC236}">
                  <a16:creationId xmlns:a16="http://schemas.microsoft.com/office/drawing/2014/main" id="{DBD33CB7-BA21-41FB-9456-F2935158BCB8}"/>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
        <p:nvSpPr>
          <p:cNvPr id="3" name="TextBox 2">
            <a:extLst>
              <a:ext uri="{FF2B5EF4-FFF2-40B4-BE49-F238E27FC236}">
                <a16:creationId xmlns:a16="http://schemas.microsoft.com/office/drawing/2014/main" id="{E54F54E5-EA94-4F7F-BF82-0EBC79F6C135}"/>
              </a:ext>
            </a:extLst>
          </p:cNvPr>
          <p:cNvSpPr txBox="1"/>
          <p:nvPr/>
        </p:nvSpPr>
        <p:spPr>
          <a:xfrm>
            <a:off x="2454271" y="3502721"/>
            <a:ext cx="1086301" cy="369332"/>
          </a:xfrm>
          <a:prstGeom prst="rect">
            <a:avLst/>
          </a:prstGeom>
          <a:noFill/>
        </p:spPr>
        <p:txBody>
          <a:bodyPr wrap="square" rtlCol="0">
            <a:spAutoFit/>
          </a:bodyPr>
          <a:lstStyle/>
          <a:p>
            <a:pPr algn="ctr"/>
            <a:r>
              <a:rPr lang="en-GB" dirty="0">
                <a:latin typeface="+mj-lt"/>
              </a:rPr>
              <a:t>1988</a:t>
            </a:r>
          </a:p>
        </p:txBody>
      </p:sp>
      <p:graphicFrame>
        <p:nvGraphicFramePr>
          <p:cNvPr id="4" name="Chart 3">
            <a:extLst>
              <a:ext uri="{FF2B5EF4-FFF2-40B4-BE49-F238E27FC236}">
                <a16:creationId xmlns:a16="http://schemas.microsoft.com/office/drawing/2014/main" id="{19F1D30D-8384-E349-8C94-7562F2A8FD7C}"/>
              </a:ext>
            </a:extLst>
          </p:cNvPr>
          <p:cNvGraphicFramePr>
            <a:graphicFrameLocks/>
          </p:cNvGraphicFramePr>
          <p:nvPr>
            <p:extLst>
              <p:ext uri="{D42A27DB-BD31-4B8C-83A1-F6EECF244321}">
                <p14:modId xmlns:p14="http://schemas.microsoft.com/office/powerpoint/2010/main" val="2110891097"/>
              </p:ext>
            </p:extLst>
          </p:nvPr>
        </p:nvGraphicFramePr>
        <p:xfrm>
          <a:off x="5718726" y="1219123"/>
          <a:ext cx="5937796" cy="46723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79662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ím 17">
            <a:extLst>
              <a:ext uri="{FF2B5EF4-FFF2-40B4-BE49-F238E27FC236}">
                <a16:creationId xmlns:a16="http://schemas.microsoft.com/office/drawing/2014/main" id="{CB4EC812-345A-44C4-8A7B-67E01B8B34E3}"/>
              </a:ext>
            </a:extLst>
          </p:cNvPr>
          <p:cNvSpPr>
            <a:spLocks noGrp="1"/>
          </p:cNvSpPr>
          <p:nvPr>
            <p:ph type="title"/>
          </p:nvPr>
        </p:nvSpPr>
        <p:spPr/>
        <p:txBody>
          <a:bodyPr/>
          <a:lstStyle/>
          <a:p>
            <a:r>
              <a:rPr lang="en-GB" dirty="0"/>
              <a:t>Overview of BIOTECH COMPANIES</a:t>
            </a:r>
            <a:endParaRPr lang="hu-HU" dirty="0"/>
          </a:p>
        </p:txBody>
      </p:sp>
      <p:sp>
        <p:nvSpPr>
          <p:cNvPr id="20" name="Szöveg helye 19">
            <a:extLst>
              <a:ext uri="{FF2B5EF4-FFF2-40B4-BE49-F238E27FC236}">
                <a16:creationId xmlns:a16="http://schemas.microsoft.com/office/drawing/2014/main" id="{1610FC8C-0B08-4812-8CD7-D048D8D4E8AA}"/>
              </a:ext>
            </a:extLst>
          </p:cNvPr>
          <p:cNvSpPr>
            <a:spLocks noGrp="1"/>
          </p:cNvSpPr>
          <p:nvPr>
            <p:ph type="body" sz="quarter" idx="13"/>
          </p:nvPr>
        </p:nvSpPr>
        <p:spPr/>
        <p:txBody>
          <a:bodyPr>
            <a:normAutofit lnSpcReduction="10000"/>
          </a:bodyPr>
          <a:lstStyle/>
          <a:p>
            <a:r>
              <a:rPr lang="en-GB" dirty="0"/>
              <a:t>For the definition of categories please visit www.biotechgate.com/web/cms/index.php/covered_industry_sectors.html. Biotech Therapeutics category equals to Biotech Therapeutics and Diagnostics. Percentage value is expressed as % of total number of biotechnology companies including Biotech - Therapeutics and Diagnostics, Biotech - R&amp;D Services and Biotech – Others. Information displayed may alter as new information is received continuously.</a:t>
            </a:r>
            <a:endParaRPr lang="hu-HU" dirty="0"/>
          </a:p>
          <a:p>
            <a:endParaRPr lang="hu-HU" dirty="0"/>
          </a:p>
        </p:txBody>
      </p:sp>
      <p:sp>
        <p:nvSpPr>
          <p:cNvPr id="21" name="Dia számának helye 20">
            <a:extLst>
              <a:ext uri="{FF2B5EF4-FFF2-40B4-BE49-F238E27FC236}">
                <a16:creationId xmlns:a16="http://schemas.microsoft.com/office/drawing/2014/main" id="{CCF2C662-7056-407B-A68D-8039570FDB51}"/>
              </a:ext>
            </a:extLst>
          </p:cNvPr>
          <p:cNvSpPr>
            <a:spLocks noGrp="1"/>
          </p:cNvSpPr>
          <p:nvPr>
            <p:ph type="sldNum" sz="quarter" idx="12"/>
          </p:nvPr>
        </p:nvSpPr>
        <p:spPr/>
        <p:txBody>
          <a:bodyPr/>
          <a:lstStyle/>
          <a:p>
            <a:fld id="{90222BD9-5D38-4504-B11E-79F48CA3D099}" type="slidenum">
              <a:rPr lang="hu-HU" smtClean="0"/>
              <a:pPr/>
              <a:t>5</a:t>
            </a:fld>
            <a:endParaRPr lang="hu-HU" dirty="0"/>
          </a:p>
        </p:txBody>
      </p:sp>
      <p:grpSp>
        <p:nvGrpSpPr>
          <p:cNvPr id="31" name="Csoportba foglalás 30">
            <a:extLst>
              <a:ext uri="{FF2B5EF4-FFF2-40B4-BE49-F238E27FC236}">
                <a16:creationId xmlns:a16="http://schemas.microsoft.com/office/drawing/2014/main" id="{A9CF5E59-138D-431D-BA32-8AAF346C349B}"/>
              </a:ext>
            </a:extLst>
          </p:cNvPr>
          <p:cNvGrpSpPr/>
          <p:nvPr/>
        </p:nvGrpSpPr>
        <p:grpSpPr>
          <a:xfrm>
            <a:off x="0" y="1176768"/>
            <a:ext cx="4679186" cy="127890"/>
            <a:chOff x="-2562084" y="1104050"/>
            <a:chExt cx="4679186" cy="127890"/>
          </a:xfrm>
        </p:grpSpPr>
        <p:sp>
          <p:nvSpPr>
            <p:cNvPr id="32" name="Téglalap 31">
              <a:extLst>
                <a:ext uri="{FF2B5EF4-FFF2-40B4-BE49-F238E27FC236}">
                  <a16:creationId xmlns:a16="http://schemas.microsoft.com/office/drawing/2014/main" id="{6A750C01-FEC3-4BEF-AC34-434A64E97187}"/>
                </a:ext>
              </a:extLst>
            </p:cNvPr>
            <p:cNvSpPr/>
            <p:nvPr/>
          </p:nvSpPr>
          <p:spPr>
            <a:xfrm>
              <a:off x="-2562084" y="1145136"/>
              <a:ext cx="4570346"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3" name="Ellipszis 32">
              <a:extLst>
                <a:ext uri="{FF2B5EF4-FFF2-40B4-BE49-F238E27FC236}">
                  <a16:creationId xmlns:a16="http://schemas.microsoft.com/office/drawing/2014/main" id="{2B4907D7-82A7-44ED-BF36-7928001189F2}"/>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
        <p:nvSpPr>
          <p:cNvPr id="67" name="Text Placeholder 5">
            <a:extLst>
              <a:ext uri="{FF2B5EF4-FFF2-40B4-BE49-F238E27FC236}">
                <a16:creationId xmlns:a16="http://schemas.microsoft.com/office/drawing/2014/main" id="{BA8A1342-DD01-47F2-942D-B2CF5C0C25FD}"/>
              </a:ext>
            </a:extLst>
          </p:cNvPr>
          <p:cNvSpPr>
            <a:spLocks noGrp="1"/>
          </p:cNvSpPr>
          <p:nvPr>
            <p:ph type="body" sz="quarter" idx="14"/>
          </p:nvPr>
        </p:nvSpPr>
        <p:spPr>
          <a:xfrm>
            <a:off x="472584" y="874209"/>
            <a:ext cx="11183938" cy="323821"/>
          </a:xfrm>
        </p:spPr>
        <p:txBody>
          <a:bodyPr>
            <a:normAutofit lnSpcReduction="10000"/>
          </a:bodyPr>
          <a:lstStyle/>
          <a:p>
            <a:r>
              <a:rPr lang="en-GB" cap="all" dirty="0"/>
              <a:t>NUMBER OF COMPANIES By Sector</a:t>
            </a:r>
          </a:p>
        </p:txBody>
      </p:sp>
      <p:grpSp>
        <p:nvGrpSpPr>
          <p:cNvPr id="69" name="Group 68">
            <a:extLst>
              <a:ext uri="{FF2B5EF4-FFF2-40B4-BE49-F238E27FC236}">
                <a16:creationId xmlns:a16="http://schemas.microsoft.com/office/drawing/2014/main" id="{973DEBBC-35B1-454B-A154-EE47D852A841}"/>
              </a:ext>
            </a:extLst>
          </p:cNvPr>
          <p:cNvGrpSpPr/>
          <p:nvPr/>
        </p:nvGrpSpPr>
        <p:grpSpPr>
          <a:xfrm>
            <a:off x="7382784" y="2186995"/>
            <a:ext cx="2274012" cy="1960355"/>
            <a:chOff x="615498" y="2316602"/>
            <a:chExt cx="2274012" cy="1960355"/>
          </a:xfrm>
        </p:grpSpPr>
        <p:grpSp>
          <p:nvGrpSpPr>
            <p:cNvPr id="70" name="Csoportba foglalás 136">
              <a:extLst>
                <a:ext uri="{FF2B5EF4-FFF2-40B4-BE49-F238E27FC236}">
                  <a16:creationId xmlns:a16="http://schemas.microsoft.com/office/drawing/2014/main" id="{3714EB60-1350-471C-B4C4-AE950D170201}"/>
                </a:ext>
              </a:extLst>
            </p:cNvPr>
            <p:cNvGrpSpPr/>
            <p:nvPr/>
          </p:nvGrpSpPr>
          <p:grpSpPr>
            <a:xfrm>
              <a:off x="615498" y="2316602"/>
              <a:ext cx="2274012" cy="1960355"/>
              <a:chOff x="615498" y="2316602"/>
              <a:chExt cx="2274012" cy="1960355"/>
            </a:xfrm>
          </p:grpSpPr>
          <p:grpSp>
            <p:nvGrpSpPr>
              <p:cNvPr id="74" name="Csoportba foglalás 8">
                <a:extLst>
                  <a:ext uri="{FF2B5EF4-FFF2-40B4-BE49-F238E27FC236}">
                    <a16:creationId xmlns:a16="http://schemas.microsoft.com/office/drawing/2014/main" id="{D75B1ECB-DC11-4E35-977C-C184AF22A8A9}"/>
                  </a:ext>
                </a:extLst>
              </p:cNvPr>
              <p:cNvGrpSpPr/>
              <p:nvPr/>
            </p:nvGrpSpPr>
            <p:grpSpPr>
              <a:xfrm>
                <a:off x="615498" y="2316602"/>
                <a:ext cx="2274012" cy="1960355"/>
                <a:chOff x="615498" y="2316602"/>
                <a:chExt cx="2274012" cy="1960355"/>
              </a:xfrm>
            </p:grpSpPr>
            <p:sp>
              <p:nvSpPr>
                <p:cNvPr id="78" name="Hatszög 14">
                  <a:extLst>
                    <a:ext uri="{FF2B5EF4-FFF2-40B4-BE49-F238E27FC236}">
                      <a16:creationId xmlns:a16="http://schemas.microsoft.com/office/drawing/2014/main" id="{9C7283FA-32D8-4C35-A855-E7FB12B7675B}"/>
                    </a:ext>
                  </a:extLst>
                </p:cNvPr>
                <p:cNvSpPr/>
                <p:nvPr/>
              </p:nvSpPr>
              <p:spPr>
                <a:xfrm>
                  <a:off x="615498" y="2316602"/>
                  <a:ext cx="2274012" cy="1960355"/>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1" name="Hatszög 15">
                  <a:extLst>
                    <a:ext uri="{FF2B5EF4-FFF2-40B4-BE49-F238E27FC236}">
                      <a16:creationId xmlns:a16="http://schemas.microsoft.com/office/drawing/2014/main" id="{98C965A2-0D44-4071-AFA2-F2180B334D49}"/>
                    </a:ext>
                  </a:extLst>
                </p:cNvPr>
                <p:cNvSpPr/>
                <p:nvPr/>
              </p:nvSpPr>
              <p:spPr>
                <a:xfrm>
                  <a:off x="823796" y="2496733"/>
                  <a:ext cx="1863969" cy="1606871"/>
                </a:xfrm>
                <a:prstGeom prst="hexag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grpSp>
          <p:sp>
            <p:nvSpPr>
              <p:cNvPr id="75" name="Szövegdoboz 12">
                <a:extLst>
                  <a:ext uri="{FF2B5EF4-FFF2-40B4-BE49-F238E27FC236}">
                    <a16:creationId xmlns:a16="http://schemas.microsoft.com/office/drawing/2014/main" id="{E16A1F49-8AA1-46F9-915C-251568A13CE3}"/>
                  </a:ext>
                </a:extLst>
              </p:cNvPr>
              <p:cNvSpPr txBox="1"/>
              <p:nvPr/>
            </p:nvSpPr>
            <p:spPr>
              <a:xfrm>
                <a:off x="987850" y="3127791"/>
                <a:ext cx="1544395" cy="584775"/>
              </a:xfrm>
              <a:prstGeom prst="rect">
                <a:avLst/>
              </a:prstGeom>
              <a:noFill/>
            </p:spPr>
            <p:txBody>
              <a:bodyPr wrap="square" rtlCol="0">
                <a:spAutoFit/>
              </a:bodyPr>
              <a:lstStyle/>
              <a:p>
                <a:pPr algn="ctr"/>
                <a:r>
                  <a:rPr lang="hu-HU" sz="1600" cap="all" dirty="0">
                    <a:solidFill>
                      <a:schemeClr val="bg1"/>
                    </a:solidFill>
                  </a:rPr>
                  <a:t>Biotech</a:t>
                </a:r>
              </a:p>
              <a:p>
                <a:pPr algn="ctr"/>
                <a:r>
                  <a:rPr lang="hu-HU" sz="1600" cap="all" dirty="0">
                    <a:solidFill>
                      <a:schemeClr val="bg1"/>
                    </a:solidFill>
                  </a:rPr>
                  <a:t>companies</a:t>
                </a:r>
              </a:p>
            </p:txBody>
          </p:sp>
          <p:sp>
            <p:nvSpPr>
              <p:cNvPr id="76" name="Szövegdoboz 13">
                <a:extLst>
                  <a:ext uri="{FF2B5EF4-FFF2-40B4-BE49-F238E27FC236}">
                    <a16:creationId xmlns:a16="http://schemas.microsoft.com/office/drawing/2014/main" id="{DBDA04CA-BB6C-4153-A0CB-17E24C74AAD1}"/>
                  </a:ext>
                </a:extLst>
              </p:cNvPr>
              <p:cNvSpPr txBox="1"/>
              <p:nvPr/>
            </p:nvSpPr>
            <p:spPr>
              <a:xfrm>
                <a:off x="1064082" y="3647035"/>
                <a:ext cx="1416850" cy="338554"/>
              </a:xfrm>
              <a:prstGeom prst="rect">
                <a:avLst/>
              </a:prstGeom>
              <a:noFill/>
            </p:spPr>
            <p:txBody>
              <a:bodyPr wrap="square" rtlCol="0">
                <a:spAutoFit/>
              </a:bodyPr>
              <a:lstStyle/>
              <a:p>
                <a:pPr algn="ctr"/>
                <a:r>
                  <a:rPr lang="en-GB" sz="1600" b="1" dirty="0">
                    <a:solidFill>
                      <a:schemeClr val="bg1"/>
                    </a:solidFill>
                  </a:rPr>
                  <a:t>537</a:t>
                </a:r>
                <a:endParaRPr lang="hu-HU" sz="1600" b="1" dirty="0">
                  <a:solidFill>
                    <a:schemeClr val="bg1"/>
                  </a:solidFill>
                </a:endParaRPr>
              </a:p>
            </p:txBody>
          </p:sp>
        </p:grpSp>
        <p:grpSp>
          <p:nvGrpSpPr>
            <p:cNvPr id="71" name="Csoportba foglalás 7">
              <a:extLst>
                <a:ext uri="{FF2B5EF4-FFF2-40B4-BE49-F238E27FC236}">
                  <a16:creationId xmlns:a16="http://schemas.microsoft.com/office/drawing/2014/main" id="{DC9B66A1-CC65-40D6-ADE2-E32384AB0E61}"/>
                </a:ext>
              </a:extLst>
            </p:cNvPr>
            <p:cNvGrpSpPr/>
            <p:nvPr/>
          </p:nvGrpSpPr>
          <p:grpSpPr>
            <a:xfrm>
              <a:off x="1539593" y="2599686"/>
              <a:ext cx="459960" cy="469956"/>
              <a:chOff x="1539593" y="2599686"/>
              <a:chExt cx="459960" cy="469956"/>
            </a:xfrm>
          </p:grpSpPr>
          <p:sp>
            <p:nvSpPr>
              <p:cNvPr id="72" name="Google Shape;8013;p64">
                <a:extLst>
                  <a:ext uri="{FF2B5EF4-FFF2-40B4-BE49-F238E27FC236}">
                    <a16:creationId xmlns:a16="http://schemas.microsoft.com/office/drawing/2014/main" id="{FC99C39D-531A-4C3D-A931-DC195CC98D37}"/>
                  </a:ext>
                </a:extLst>
              </p:cNvPr>
              <p:cNvSpPr/>
              <p:nvPr/>
            </p:nvSpPr>
            <p:spPr>
              <a:xfrm>
                <a:off x="1721979" y="2794583"/>
                <a:ext cx="83008" cy="81732"/>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014;p64">
                <a:extLst>
                  <a:ext uri="{FF2B5EF4-FFF2-40B4-BE49-F238E27FC236}">
                    <a16:creationId xmlns:a16="http://schemas.microsoft.com/office/drawing/2014/main" id="{6FC3A0E1-0119-4576-BE5D-2907213FDF94}"/>
                  </a:ext>
                </a:extLst>
              </p:cNvPr>
              <p:cNvSpPr/>
              <p:nvPr/>
            </p:nvSpPr>
            <p:spPr>
              <a:xfrm>
                <a:off x="1539593" y="2599686"/>
                <a:ext cx="459960" cy="469956"/>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3" name="Csoportba foglalás 126">
            <a:extLst>
              <a:ext uri="{FF2B5EF4-FFF2-40B4-BE49-F238E27FC236}">
                <a16:creationId xmlns:a16="http://schemas.microsoft.com/office/drawing/2014/main" id="{1DB0A1ED-9F07-44A6-BD40-72E0B517442B}"/>
              </a:ext>
            </a:extLst>
          </p:cNvPr>
          <p:cNvGrpSpPr/>
          <p:nvPr/>
        </p:nvGrpSpPr>
        <p:grpSpPr>
          <a:xfrm>
            <a:off x="5805443" y="1395550"/>
            <a:ext cx="1884138" cy="1624257"/>
            <a:chOff x="2576993" y="1617245"/>
            <a:chExt cx="1884138" cy="1624257"/>
          </a:xfrm>
        </p:grpSpPr>
        <p:grpSp>
          <p:nvGrpSpPr>
            <p:cNvPr id="84" name="Csoportba foglalás 75">
              <a:extLst>
                <a:ext uri="{FF2B5EF4-FFF2-40B4-BE49-F238E27FC236}">
                  <a16:creationId xmlns:a16="http://schemas.microsoft.com/office/drawing/2014/main" id="{B2E5F054-2A49-4442-A545-234BED374BC4}"/>
                </a:ext>
              </a:extLst>
            </p:cNvPr>
            <p:cNvGrpSpPr/>
            <p:nvPr/>
          </p:nvGrpSpPr>
          <p:grpSpPr>
            <a:xfrm>
              <a:off x="2576993" y="1617245"/>
              <a:ext cx="1884138" cy="1624257"/>
              <a:chOff x="615950" y="1967035"/>
              <a:chExt cx="2181225" cy="1880366"/>
            </a:xfrm>
          </p:grpSpPr>
          <p:sp>
            <p:nvSpPr>
              <p:cNvPr id="90" name="Hatszög 78">
                <a:extLst>
                  <a:ext uri="{FF2B5EF4-FFF2-40B4-BE49-F238E27FC236}">
                    <a16:creationId xmlns:a16="http://schemas.microsoft.com/office/drawing/2014/main" id="{0B814F30-B0E0-4267-BFA0-FFEE4EF1E73F}"/>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3" name="Hatszög 79">
                <a:extLst>
                  <a:ext uri="{FF2B5EF4-FFF2-40B4-BE49-F238E27FC236}">
                    <a16:creationId xmlns:a16="http://schemas.microsoft.com/office/drawing/2014/main" id="{60C74FE6-5487-4590-A6AC-B72EC8BF4100}"/>
                  </a:ext>
                </a:extLst>
              </p:cNvPr>
              <p:cNvSpPr/>
              <p:nvPr/>
            </p:nvSpPr>
            <p:spPr>
              <a:xfrm>
                <a:off x="815749" y="2139816"/>
                <a:ext cx="1787913" cy="1541305"/>
              </a:xfrm>
              <a:prstGeom prst="hexagon">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grpSp>
        <p:sp>
          <p:nvSpPr>
            <p:cNvPr id="87" name="Szövegdoboz 122">
              <a:extLst>
                <a:ext uri="{FF2B5EF4-FFF2-40B4-BE49-F238E27FC236}">
                  <a16:creationId xmlns:a16="http://schemas.microsoft.com/office/drawing/2014/main" id="{D2A82879-DE99-47EA-B821-B72989CFB5F1}"/>
                </a:ext>
              </a:extLst>
            </p:cNvPr>
            <p:cNvSpPr txBox="1"/>
            <p:nvPr/>
          </p:nvSpPr>
          <p:spPr>
            <a:xfrm>
              <a:off x="2656137" y="1912510"/>
              <a:ext cx="1732418" cy="656590"/>
            </a:xfrm>
            <a:prstGeom prst="rect">
              <a:avLst/>
            </a:prstGeom>
            <a:noFill/>
          </p:spPr>
          <p:txBody>
            <a:bodyPr wrap="square" rtlCol="0">
              <a:spAutoFit/>
            </a:bodyPr>
            <a:lstStyle/>
            <a:p>
              <a:pPr algn="ctr">
                <a:lnSpc>
                  <a:spcPct val="150000"/>
                </a:lnSpc>
              </a:pPr>
              <a:r>
                <a:rPr lang="hu-HU" sz="1200" cap="all" dirty="0">
                  <a:solidFill>
                    <a:schemeClr val="bg1"/>
                  </a:solidFill>
                </a:rPr>
                <a:t>• biotech •</a:t>
              </a:r>
            </a:p>
            <a:p>
              <a:pPr algn="ctr">
                <a:lnSpc>
                  <a:spcPct val="150000"/>
                </a:lnSpc>
              </a:pPr>
              <a:r>
                <a:rPr lang="hu-HU" sz="1400" cap="all" dirty="0">
                  <a:solidFill>
                    <a:schemeClr val="bg1"/>
                  </a:solidFill>
                  <a:latin typeface="+mj-lt"/>
                </a:rPr>
                <a:t>therapeutics</a:t>
              </a:r>
              <a:endParaRPr lang="hu-HU" sz="1600" cap="all" dirty="0">
                <a:solidFill>
                  <a:schemeClr val="bg1"/>
                </a:solidFill>
                <a:latin typeface="+mj-lt"/>
              </a:endParaRPr>
            </a:p>
          </p:txBody>
        </p:sp>
        <p:sp>
          <p:nvSpPr>
            <p:cNvPr id="89" name="Szövegdoboz 123">
              <a:extLst>
                <a:ext uri="{FF2B5EF4-FFF2-40B4-BE49-F238E27FC236}">
                  <a16:creationId xmlns:a16="http://schemas.microsoft.com/office/drawing/2014/main" id="{50013654-B074-402F-8A9A-9E4D1E134EF3}"/>
                </a:ext>
              </a:extLst>
            </p:cNvPr>
            <p:cNvSpPr txBox="1"/>
            <p:nvPr/>
          </p:nvSpPr>
          <p:spPr>
            <a:xfrm>
              <a:off x="2812008" y="2650259"/>
              <a:ext cx="1416850" cy="338554"/>
            </a:xfrm>
            <a:prstGeom prst="rect">
              <a:avLst/>
            </a:prstGeom>
            <a:noFill/>
          </p:spPr>
          <p:txBody>
            <a:bodyPr wrap="square" rtlCol="0">
              <a:spAutoFit/>
            </a:bodyPr>
            <a:lstStyle/>
            <a:p>
              <a:pPr algn="ctr"/>
              <a:r>
                <a:rPr lang="en-GB" sz="1600" b="1" dirty="0">
                  <a:solidFill>
                    <a:schemeClr val="bg1"/>
                  </a:solidFill>
                </a:rPr>
                <a:t>178</a:t>
              </a:r>
              <a:endParaRPr lang="hu-HU" sz="1600" b="1" dirty="0">
                <a:solidFill>
                  <a:schemeClr val="bg1"/>
                </a:solidFill>
              </a:endParaRPr>
            </a:p>
          </p:txBody>
        </p:sp>
      </p:grpSp>
      <p:grpSp>
        <p:nvGrpSpPr>
          <p:cNvPr id="95" name="Group 94">
            <a:extLst>
              <a:ext uri="{FF2B5EF4-FFF2-40B4-BE49-F238E27FC236}">
                <a16:creationId xmlns:a16="http://schemas.microsoft.com/office/drawing/2014/main" id="{EE39155D-35D7-4E29-809B-1289AF65879D}"/>
              </a:ext>
            </a:extLst>
          </p:cNvPr>
          <p:cNvGrpSpPr/>
          <p:nvPr/>
        </p:nvGrpSpPr>
        <p:grpSpPr>
          <a:xfrm>
            <a:off x="9328991" y="1397682"/>
            <a:ext cx="1884138" cy="1624257"/>
            <a:chOff x="2572976" y="3349010"/>
            <a:chExt cx="1884138" cy="1624257"/>
          </a:xfrm>
        </p:grpSpPr>
        <p:grpSp>
          <p:nvGrpSpPr>
            <p:cNvPr id="96" name="Group 95">
              <a:extLst>
                <a:ext uri="{FF2B5EF4-FFF2-40B4-BE49-F238E27FC236}">
                  <a16:creationId xmlns:a16="http://schemas.microsoft.com/office/drawing/2014/main" id="{ECD38B25-6F38-4C3F-A795-5739E91C5CC2}"/>
                </a:ext>
              </a:extLst>
            </p:cNvPr>
            <p:cNvGrpSpPr/>
            <p:nvPr/>
          </p:nvGrpSpPr>
          <p:grpSpPr>
            <a:xfrm>
              <a:off x="2572976" y="3349010"/>
              <a:ext cx="1884138" cy="1624257"/>
              <a:chOff x="2572976" y="3349010"/>
              <a:chExt cx="1884138" cy="1624257"/>
            </a:xfrm>
          </p:grpSpPr>
          <p:grpSp>
            <p:nvGrpSpPr>
              <p:cNvPr id="100" name="Csoportba foglalás 69">
                <a:extLst>
                  <a:ext uri="{FF2B5EF4-FFF2-40B4-BE49-F238E27FC236}">
                    <a16:creationId xmlns:a16="http://schemas.microsoft.com/office/drawing/2014/main" id="{AC293CA4-EA0A-4107-AD40-1FEFE2F45741}"/>
                  </a:ext>
                </a:extLst>
              </p:cNvPr>
              <p:cNvGrpSpPr/>
              <p:nvPr/>
            </p:nvGrpSpPr>
            <p:grpSpPr>
              <a:xfrm>
                <a:off x="2572976" y="3349010"/>
                <a:ext cx="1884138" cy="1624257"/>
                <a:chOff x="615950" y="1967035"/>
                <a:chExt cx="2181225" cy="1880366"/>
              </a:xfrm>
            </p:grpSpPr>
            <p:sp>
              <p:nvSpPr>
                <p:cNvPr id="102" name="Hatszög 72">
                  <a:extLst>
                    <a:ext uri="{FF2B5EF4-FFF2-40B4-BE49-F238E27FC236}">
                      <a16:creationId xmlns:a16="http://schemas.microsoft.com/office/drawing/2014/main" id="{A038FB69-ECA0-4217-AAC0-052F46949DFC}"/>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3" name="Hatszög 73">
                  <a:extLst>
                    <a:ext uri="{FF2B5EF4-FFF2-40B4-BE49-F238E27FC236}">
                      <a16:creationId xmlns:a16="http://schemas.microsoft.com/office/drawing/2014/main" id="{52A1B42E-9AC9-4129-BEEE-E996AFC7A5FD}"/>
                    </a:ext>
                  </a:extLst>
                </p:cNvPr>
                <p:cNvSpPr/>
                <p:nvPr/>
              </p:nvSpPr>
              <p:spPr>
                <a:xfrm>
                  <a:off x="815749" y="2139816"/>
                  <a:ext cx="1787913" cy="1541305"/>
                </a:xfrm>
                <a:prstGeom prst="hexag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grpSp>
          <p:sp>
            <p:nvSpPr>
              <p:cNvPr id="101" name="Szövegdoboz 124">
                <a:extLst>
                  <a:ext uri="{FF2B5EF4-FFF2-40B4-BE49-F238E27FC236}">
                    <a16:creationId xmlns:a16="http://schemas.microsoft.com/office/drawing/2014/main" id="{FDF7FF8B-39A3-437B-B6D2-4E61F3DA9E48}"/>
                  </a:ext>
                </a:extLst>
              </p:cNvPr>
              <p:cNvSpPr txBox="1"/>
              <p:nvPr/>
            </p:nvSpPr>
            <p:spPr>
              <a:xfrm>
                <a:off x="2653409" y="3672172"/>
                <a:ext cx="1732418" cy="656590"/>
              </a:xfrm>
              <a:prstGeom prst="rect">
                <a:avLst/>
              </a:prstGeom>
              <a:noFill/>
            </p:spPr>
            <p:txBody>
              <a:bodyPr wrap="square" rtlCol="0">
                <a:spAutoFit/>
              </a:bodyPr>
              <a:lstStyle/>
              <a:p>
                <a:pPr algn="ctr">
                  <a:lnSpc>
                    <a:spcPct val="150000"/>
                  </a:lnSpc>
                </a:pPr>
                <a:r>
                  <a:rPr lang="hu-HU" sz="1200" cap="all" dirty="0">
                    <a:solidFill>
                      <a:schemeClr val="bg1"/>
                    </a:solidFill>
                  </a:rPr>
                  <a:t>• biotech •</a:t>
                </a:r>
              </a:p>
              <a:p>
                <a:pPr algn="ctr">
                  <a:lnSpc>
                    <a:spcPct val="150000"/>
                  </a:lnSpc>
                </a:pPr>
                <a:r>
                  <a:rPr lang="hu-HU" sz="1400" cap="all" dirty="0">
                    <a:solidFill>
                      <a:schemeClr val="bg1"/>
                    </a:solidFill>
                    <a:latin typeface="+mj-lt"/>
                  </a:rPr>
                  <a:t>R&amp;d services</a:t>
                </a:r>
                <a:endParaRPr lang="hu-HU" sz="1600" cap="all" dirty="0">
                  <a:solidFill>
                    <a:schemeClr val="bg1"/>
                  </a:solidFill>
                  <a:latin typeface="+mj-lt"/>
                </a:endParaRPr>
              </a:p>
            </p:txBody>
          </p:sp>
        </p:grpSp>
        <p:sp>
          <p:nvSpPr>
            <p:cNvPr id="99" name="Szövegdoboz 125">
              <a:extLst>
                <a:ext uri="{FF2B5EF4-FFF2-40B4-BE49-F238E27FC236}">
                  <a16:creationId xmlns:a16="http://schemas.microsoft.com/office/drawing/2014/main" id="{1460D2F5-9339-43AC-810A-C30ACB8C5B2C}"/>
                </a:ext>
              </a:extLst>
            </p:cNvPr>
            <p:cNvSpPr txBox="1"/>
            <p:nvPr/>
          </p:nvSpPr>
          <p:spPr>
            <a:xfrm>
              <a:off x="2818430" y="4393774"/>
              <a:ext cx="1416850" cy="338554"/>
            </a:xfrm>
            <a:prstGeom prst="rect">
              <a:avLst/>
            </a:prstGeom>
            <a:noFill/>
          </p:spPr>
          <p:txBody>
            <a:bodyPr wrap="square" rtlCol="0">
              <a:spAutoFit/>
            </a:bodyPr>
            <a:lstStyle/>
            <a:p>
              <a:pPr algn="ctr"/>
              <a:r>
                <a:rPr lang="en-GB" sz="1600" b="1" dirty="0">
                  <a:solidFill>
                    <a:schemeClr val="bg1"/>
                  </a:solidFill>
                </a:rPr>
                <a:t>222</a:t>
              </a:r>
              <a:endParaRPr lang="hu-HU" sz="1600" b="1" dirty="0">
                <a:solidFill>
                  <a:schemeClr val="bg1"/>
                </a:solidFill>
              </a:endParaRPr>
            </a:p>
          </p:txBody>
        </p:sp>
      </p:grpSp>
      <p:grpSp>
        <p:nvGrpSpPr>
          <p:cNvPr id="104" name="Group 103">
            <a:extLst>
              <a:ext uri="{FF2B5EF4-FFF2-40B4-BE49-F238E27FC236}">
                <a16:creationId xmlns:a16="http://schemas.microsoft.com/office/drawing/2014/main" id="{3544C2CB-D741-4221-B1BA-60E87D259881}"/>
              </a:ext>
            </a:extLst>
          </p:cNvPr>
          <p:cNvGrpSpPr/>
          <p:nvPr/>
        </p:nvGrpSpPr>
        <p:grpSpPr>
          <a:xfrm>
            <a:off x="7589781" y="4293763"/>
            <a:ext cx="1884138" cy="1624257"/>
            <a:chOff x="1072361" y="4343571"/>
            <a:chExt cx="1884138" cy="1624257"/>
          </a:xfrm>
        </p:grpSpPr>
        <p:grpSp>
          <p:nvGrpSpPr>
            <p:cNvPr id="105" name="Group 104">
              <a:extLst>
                <a:ext uri="{FF2B5EF4-FFF2-40B4-BE49-F238E27FC236}">
                  <a16:creationId xmlns:a16="http://schemas.microsoft.com/office/drawing/2014/main" id="{5F879348-47F2-45CA-96AA-0BCC6E434426}"/>
                </a:ext>
              </a:extLst>
            </p:cNvPr>
            <p:cNvGrpSpPr/>
            <p:nvPr/>
          </p:nvGrpSpPr>
          <p:grpSpPr>
            <a:xfrm>
              <a:off x="1072361" y="4343571"/>
              <a:ext cx="1884138" cy="1624257"/>
              <a:chOff x="1072361" y="4343571"/>
              <a:chExt cx="1884138" cy="1624257"/>
            </a:xfrm>
          </p:grpSpPr>
          <p:grpSp>
            <p:nvGrpSpPr>
              <p:cNvPr id="107" name="Csoportba foglalás 63">
                <a:extLst>
                  <a:ext uri="{FF2B5EF4-FFF2-40B4-BE49-F238E27FC236}">
                    <a16:creationId xmlns:a16="http://schemas.microsoft.com/office/drawing/2014/main" id="{929DBF80-609C-4F37-A2DC-71A3823E06B0}"/>
                  </a:ext>
                </a:extLst>
              </p:cNvPr>
              <p:cNvGrpSpPr/>
              <p:nvPr/>
            </p:nvGrpSpPr>
            <p:grpSpPr>
              <a:xfrm>
                <a:off x="1072361" y="4343571"/>
                <a:ext cx="1884138" cy="1624257"/>
                <a:chOff x="615950" y="1967035"/>
                <a:chExt cx="2181225" cy="1880366"/>
              </a:xfrm>
            </p:grpSpPr>
            <p:sp>
              <p:nvSpPr>
                <p:cNvPr id="113" name="Hatszög 66">
                  <a:extLst>
                    <a:ext uri="{FF2B5EF4-FFF2-40B4-BE49-F238E27FC236}">
                      <a16:creationId xmlns:a16="http://schemas.microsoft.com/office/drawing/2014/main" id="{5C537080-9295-486F-A315-A62E3F72B4A5}"/>
                    </a:ext>
                  </a:extLst>
                </p:cNvPr>
                <p:cNvSpPr/>
                <p:nvPr/>
              </p:nvSpPr>
              <p:spPr>
                <a:xfrm>
                  <a:off x="615950" y="1967035"/>
                  <a:ext cx="2181225" cy="1880366"/>
                </a:xfrm>
                <a:prstGeom prst="hexagon">
                  <a:avLst/>
                </a:prstGeom>
                <a:solidFill>
                  <a:schemeClr val="bg1"/>
                </a:solidFill>
                <a:ln>
                  <a:noFill/>
                </a:ln>
                <a:effectLst>
                  <a:outerShdw blurRad="508000" algn="tl" rotWithShape="0">
                    <a:schemeClr val="bg2">
                      <a:lumMod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4" name="Hatszög 67">
                  <a:extLst>
                    <a:ext uri="{FF2B5EF4-FFF2-40B4-BE49-F238E27FC236}">
                      <a16:creationId xmlns:a16="http://schemas.microsoft.com/office/drawing/2014/main" id="{950BD871-176B-44F9-BE01-CE257703E412}"/>
                    </a:ext>
                  </a:extLst>
                </p:cNvPr>
                <p:cNvSpPr/>
                <p:nvPr/>
              </p:nvSpPr>
              <p:spPr>
                <a:xfrm>
                  <a:off x="815749" y="2139816"/>
                  <a:ext cx="1787913" cy="1541305"/>
                </a:xfrm>
                <a:prstGeom prst="hexagon">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grpSp>
          <p:sp>
            <p:nvSpPr>
              <p:cNvPr id="108" name="Szövegdoboz 127">
                <a:extLst>
                  <a:ext uri="{FF2B5EF4-FFF2-40B4-BE49-F238E27FC236}">
                    <a16:creationId xmlns:a16="http://schemas.microsoft.com/office/drawing/2014/main" id="{03DA32E0-086F-4E94-814B-B9D8A36C9E9C}"/>
                  </a:ext>
                </a:extLst>
              </p:cNvPr>
              <p:cNvSpPr txBox="1"/>
              <p:nvPr/>
            </p:nvSpPr>
            <p:spPr>
              <a:xfrm>
                <a:off x="1140690" y="4656568"/>
                <a:ext cx="1732418" cy="656590"/>
              </a:xfrm>
              <a:prstGeom prst="rect">
                <a:avLst/>
              </a:prstGeom>
              <a:noFill/>
            </p:spPr>
            <p:txBody>
              <a:bodyPr wrap="square" rtlCol="0">
                <a:spAutoFit/>
              </a:bodyPr>
              <a:lstStyle/>
              <a:p>
                <a:pPr algn="ctr">
                  <a:lnSpc>
                    <a:spcPct val="150000"/>
                  </a:lnSpc>
                </a:pPr>
                <a:r>
                  <a:rPr lang="hu-HU" sz="1200" cap="all" dirty="0"/>
                  <a:t>• biotech •</a:t>
                </a:r>
              </a:p>
              <a:p>
                <a:pPr algn="ctr">
                  <a:lnSpc>
                    <a:spcPct val="150000"/>
                  </a:lnSpc>
                </a:pPr>
                <a:r>
                  <a:rPr lang="hu-HU" sz="1400" cap="all" dirty="0">
                    <a:latin typeface="+mj-lt"/>
                  </a:rPr>
                  <a:t>other</a:t>
                </a:r>
                <a:endParaRPr lang="hu-HU" sz="1600" cap="all" dirty="0">
                  <a:latin typeface="+mj-lt"/>
                </a:endParaRPr>
              </a:p>
            </p:txBody>
          </p:sp>
        </p:grpSp>
        <p:sp>
          <p:nvSpPr>
            <p:cNvPr id="106" name="Szövegdoboz 128">
              <a:extLst>
                <a:ext uri="{FF2B5EF4-FFF2-40B4-BE49-F238E27FC236}">
                  <a16:creationId xmlns:a16="http://schemas.microsoft.com/office/drawing/2014/main" id="{DCEE673C-978C-40A0-A841-338C2526A41C}"/>
                </a:ext>
              </a:extLst>
            </p:cNvPr>
            <p:cNvSpPr txBox="1"/>
            <p:nvPr/>
          </p:nvSpPr>
          <p:spPr>
            <a:xfrm>
              <a:off x="1305711" y="5378170"/>
              <a:ext cx="1416850" cy="338554"/>
            </a:xfrm>
            <a:prstGeom prst="rect">
              <a:avLst/>
            </a:prstGeom>
            <a:noFill/>
          </p:spPr>
          <p:txBody>
            <a:bodyPr wrap="square" rtlCol="0">
              <a:spAutoFit/>
            </a:bodyPr>
            <a:lstStyle/>
            <a:p>
              <a:pPr algn="ctr"/>
              <a:r>
                <a:rPr lang="en-GB" sz="1600" b="1" dirty="0"/>
                <a:t>137</a:t>
              </a:r>
              <a:endParaRPr lang="hu-HU" sz="1600" b="1" dirty="0"/>
            </a:p>
          </p:txBody>
        </p:sp>
      </p:grpSp>
      <p:graphicFrame>
        <p:nvGraphicFramePr>
          <p:cNvPr id="2" name="Chart 1">
            <a:extLst>
              <a:ext uri="{FF2B5EF4-FFF2-40B4-BE49-F238E27FC236}">
                <a16:creationId xmlns:a16="http://schemas.microsoft.com/office/drawing/2014/main" id="{6F09007B-8CDE-1942-B8EE-1072FDDFCEB9}"/>
              </a:ext>
            </a:extLst>
          </p:cNvPr>
          <p:cNvGraphicFramePr>
            <a:graphicFrameLocks/>
          </p:cNvGraphicFramePr>
          <p:nvPr>
            <p:extLst>
              <p:ext uri="{D42A27DB-BD31-4B8C-83A1-F6EECF244321}">
                <p14:modId xmlns:p14="http://schemas.microsoft.com/office/powerpoint/2010/main" val="204953706"/>
              </p:ext>
            </p:extLst>
          </p:nvPr>
        </p:nvGraphicFramePr>
        <p:xfrm>
          <a:off x="-235397" y="1385327"/>
          <a:ext cx="6210300" cy="40211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956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2A1984-E5EB-400B-A98C-12AC97FA128F}"/>
              </a:ext>
            </a:extLst>
          </p:cNvPr>
          <p:cNvSpPr>
            <a:spLocks noGrp="1"/>
          </p:cNvSpPr>
          <p:nvPr>
            <p:ph type="body" sz="quarter" idx="13"/>
          </p:nvPr>
        </p:nvSpPr>
        <p:spPr>
          <a:xfrm>
            <a:off x="438716" y="6228001"/>
            <a:ext cx="8247179" cy="670521"/>
          </a:xfrm>
        </p:spPr>
        <p:txBody>
          <a:bodyPr>
            <a:normAutofit lnSpcReduction="10000"/>
          </a:bodyPr>
          <a:lstStyle/>
          <a:p>
            <a:r>
              <a:rPr lang="en-GB" dirty="0"/>
              <a:t>For </a:t>
            </a:r>
            <a:r>
              <a:rPr lang="en-GB" b="1" dirty="0"/>
              <a:t>178</a:t>
            </a:r>
            <a:r>
              <a:rPr lang="en-GB" dirty="0"/>
              <a:t> Biotech Therapeutics companies there were </a:t>
            </a:r>
            <a:r>
              <a:rPr lang="en-GB" b="1" dirty="0"/>
              <a:t>304</a:t>
            </a:r>
            <a:r>
              <a:rPr lang="en-GB" dirty="0"/>
              <a:t> subsectors (key activity areas) assigned (one biotech company can be active in multiple areas). The graph displays Biotech – Therapeutics and Diagnostics subsectors as the percentage of the total number of Biotech – Therapeutics and Diagnostics subsectors with exclusion of the category “Others” or categories with a share of 2% or less. The company subsectors are regarded as the key activities of a company. For the definition of subsectors please visit www.biotechgate.com/web/cms/index.php/covered_industry_sectors.html. Information displayed may alter as new information is received continuously.</a:t>
            </a:r>
            <a:endParaRPr lang="hu-HU" dirty="0"/>
          </a:p>
          <a:p>
            <a:endParaRPr lang="en-GB" dirty="0"/>
          </a:p>
        </p:txBody>
      </p:sp>
      <p:sp>
        <p:nvSpPr>
          <p:cNvPr id="4" name="Title 3">
            <a:extLst>
              <a:ext uri="{FF2B5EF4-FFF2-40B4-BE49-F238E27FC236}">
                <a16:creationId xmlns:a16="http://schemas.microsoft.com/office/drawing/2014/main" id="{EB225ED6-ADEC-4DC0-A054-73F90C2C87D3}"/>
              </a:ext>
            </a:extLst>
          </p:cNvPr>
          <p:cNvSpPr>
            <a:spLocks noGrp="1"/>
          </p:cNvSpPr>
          <p:nvPr>
            <p:ph type="title"/>
          </p:nvPr>
        </p:nvSpPr>
        <p:spPr>
          <a:xfrm>
            <a:off x="161365" y="365126"/>
            <a:ext cx="11497235" cy="482600"/>
          </a:xfrm>
        </p:spPr>
        <p:txBody>
          <a:bodyPr>
            <a:normAutofit/>
          </a:bodyPr>
          <a:lstStyle/>
          <a:p>
            <a:pPr algn="r"/>
            <a:r>
              <a:rPr lang="en-GB" sz="2400" dirty="0"/>
              <a:t>Biotech – Therapeutics &amp; Diagnostics companies by key activities</a:t>
            </a:r>
          </a:p>
        </p:txBody>
      </p:sp>
      <p:sp>
        <p:nvSpPr>
          <p:cNvPr id="5" name="Text Placeholder 4">
            <a:extLst>
              <a:ext uri="{FF2B5EF4-FFF2-40B4-BE49-F238E27FC236}">
                <a16:creationId xmlns:a16="http://schemas.microsoft.com/office/drawing/2014/main" id="{9DE98843-3526-4355-A71E-6A339FE0A2BD}"/>
              </a:ext>
            </a:extLst>
          </p:cNvPr>
          <p:cNvSpPr>
            <a:spLocks noGrp="1"/>
          </p:cNvSpPr>
          <p:nvPr>
            <p:ph type="body" sz="quarter" idx="14"/>
          </p:nvPr>
        </p:nvSpPr>
        <p:spPr>
          <a:xfrm>
            <a:off x="472584" y="874209"/>
            <a:ext cx="11183938" cy="323821"/>
          </a:xfrm>
        </p:spPr>
        <p:txBody>
          <a:bodyPr>
            <a:normAutofit lnSpcReduction="10000"/>
          </a:bodyPr>
          <a:lstStyle/>
          <a:p>
            <a:pPr algn="r"/>
            <a:r>
              <a:rPr lang="en-GB" dirty="0"/>
              <a:t>As percentage of total number of BIOTECH - therapeutics COMPANIES</a:t>
            </a:r>
          </a:p>
        </p:txBody>
      </p:sp>
      <p:sp>
        <p:nvSpPr>
          <p:cNvPr id="7" name="Dia számának helye 20">
            <a:extLst>
              <a:ext uri="{FF2B5EF4-FFF2-40B4-BE49-F238E27FC236}">
                <a16:creationId xmlns:a16="http://schemas.microsoft.com/office/drawing/2014/main" id="{1C120E33-33E2-488B-A2CC-1BFF35677D94}"/>
              </a:ext>
            </a:extLst>
          </p:cNvPr>
          <p:cNvSpPr>
            <a:spLocks noGrp="1"/>
          </p:cNvSpPr>
          <p:nvPr>
            <p:ph type="sldNum" sz="quarter" idx="12"/>
          </p:nvPr>
        </p:nvSpPr>
        <p:spPr/>
        <p:txBody>
          <a:bodyPr/>
          <a:lstStyle/>
          <a:p>
            <a:fld id="{90222BD9-5D38-4504-B11E-79F48CA3D099}" type="slidenum">
              <a:rPr lang="hu-HU" smtClean="0"/>
              <a:pPr/>
              <a:t>6</a:t>
            </a:fld>
            <a:endParaRPr lang="hu-HU" dirty="0"/>
          </a:p>
        </p:txBody>
      </p:sp>
      <mc:AlternateContent xmlns:mc="http://schemas.openxmlformats.org/markup-compatibility/2006" xmlns:cx1="http://schemas.microsoft.com/office/drawing/2015/9/8/chartex">
        <mc:Choice Requires="cx1">
          <p:graphicFrame>
            <p:nvGraphicFramePr>
              <p:cNvPr id="2" name="Chart 1">
                <a:extLst>
                  <a:ext uri="{FF2B5EF4-FFF2-40B4-BE49-F238E27FC236}">
                    <a16:creationId xmlns:a16="http://schemas.microsoft.com/office/drawing/2014/main" id="{10B41980-449A-4147-B06A-3BBD220BE829}"/>
                  </a:ext>
                </a:extLst>
              </p:cNvPr>
              <p:cNvGraphicFramePr/>
              <p:nvPr>
                <p:extLst>
                  <p:ext uri="{D42A27DB-BD31-4B8C-83A1-F6EECF244321}">
                    <p14:modId xmlns:p14="http://schemas.microsoft.com/office/powerpoint/2010/main" val="3640494773"/>
                  </p:ext>
                </p:extLst>
              </p:nvPr>
            </p:nvGraphicFramePr>
            <p:xfrm>
              <a:off x="161365" y="1162940"/>
              <a:ext cx="11773460" cy="491401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2" name="Chart 1">
                <a:extLst>
                  <a:ext uri="{FF2B5EF4-FFF2-40B4-BE49-F238E27FC236}">
                    <a16:creationId xmlns:a16="http://schemas.microsoft.com/office/drawing/2014/main" id="{10B41980-449A-4147-B06A-3BBD220BE829}"/>
                  </a:ext>
                </a:extLst>
              </p:cNvPr>
              <p:cNvPicPr>
                <a:picLocks noGrp="1" noRot="1" noChangeAspect="1" noMove="1" noResize="1" noEditPoints="1" noAdjustHandles="1" noChangeArrowheads="1" noChangeShapeType="1"/>
              </p:cNvPicPr>
              <p:nvPr/>
            </p:nvPicPr>
            <p:blipFill>
              <a:blip r:embed="rId3"/>
              <a:stretch>
                <a:fillRect/>
              </a:stretch>
            </p:blipFill>
            <p:spPr>
              <a:xfrm>
                <a:off x="161365" y="1162940"/>
                <a:ext cx="11773460" cy="4914010"/>
              </a:xfrm>
              <a:prstGeom prst="rect">
                <a:avLst/>
              </a:prstGeom>
            </p:spPr>
          </p:pic>
        </mc:Fallback>
      </mc:AlternateContent>
    </p:spTree>
    <p:extLst>
      <p:ext uri="{BB962C8B-B14F-4D97-AF65-F5344CB8AC3E}">
        <p14:creationId xmlns:p14="http://schemas.microsoft.com/office/powerpoint/2010/main" val="288246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4464981-6B0C-43ED-8F61-AA60DA5065C7}"/>
              </a:ext>
            </a:extLst>
          </p:cNvPr>
          <p:cNvSpPr>
            <a:spLocks noGrp="1"/>
          </p:cNvSpPr>
          <p:nvPr>
            <p:ph type="body" sz="quarter" idx="13"/>
          </p:nvPr>
        </p:nvSpPr>
        <p:spPr>
          <a:xfrm>
            <a:off x="472868" y="6257365"/>
            <a:ext cx="8247179" cy="600635"/>
          </a:xfrm>
        </p:spPr>
        <p:txBody>
          <a:bodyPr>
            <a:normAutofit fontScale="92500"/>
          </a:bodyPr>
          <a:lstStyle/>
          <a:p>
            <a:r>
              <a:rPr lang="en-GB" sz="1000" dirty="0"/>
              <a:t>For </a:t>
            </a:r>
            <a:r>
              <a:rPr lang="en-GB" sz="1000" b="1" dirty="0"/>
              <a:t>137</a:t>
            </a:r>
            <a:r>
              <a:rPr lang="en-GB" sz="1000" dirty="0"/>
              <a:t> Biotech - Other companies there were </a:t>
            </a:r>
            <a:r>
              <a:rPr lang="en-GB" sz="1000" b="1" dirty="0"/>
              <a:t>200</a:t>
            </a:r>
            <a:r>
              <a:rPr lang="en-GB" sz="1000" dirty="0"/>
              <a:t> subsectors (key activity areas) assigned (one biotech company can be active in multiple areas). The graph displays Biotech – Other subsectors as the percentage of the total number of Biotech – Other subsectors with exclusion of the category Others. The company subsectors are regarded as the key activities of a company. For the definition of subsectors please visit www.biotechgate.com/web/cms/index.php/covered_industry_sectors.html. Information displayed may alter as new information is received continuously.</a:t>
            </a:r>
            <a:endParaRPr lang="hu-HU" sz="1000" dirty="0"/>
          </a:p>
          <a:p>
            <a:endParaRPr lang="en-GB" dirty="0"/>
          </a:p>
          <a:p>
            <a:endParaRPr lang="hu-HU" dirty="0"/>
          </a:p>
          <a:p>
            <a:endParaRPr lang="en-GB" dirty="0"/>
          </a:p>
          <a:p>
            <a:endParaRPr lang="en-MY" dirty="0"/>
          </a:p>
        </p:txBody>
      </p:sp>
      <p:sp>
        <p:nvSpPr>
          <p:cNvPr id="4" name="Title 3">
            <a:extLst>
              <a:ext uri="{FF2B5EF4-FFF2-40B4-BE49-F238E27FC236}">
                <a16:creationId xmlns:a16="http://schemas.microsoft.com/office/drawing/2014/main" id="{75BB47A6-F996-4FAC-A41A-ECE255625826}"/>
              </a:ext>
            </a:extLst>
          </p:cNvPr>
          <p:cNvSpPr>
            <a:spLocks noGrp="1"/>
          </p:cNvSpPr>
          <p:nvPr>
            <p:ph type="title"/>
          </p:nvPr>
        </p:nvSpPr>
        <p:spPr/>
        <p:txBody>
          <a:bodyPr/>
          <a:lstStyle/>
          <a:p>
            <a:pPr algn="r"/>
            <a:r>
              <a:rPr lang="en-GB" dirty="0"/>
              <a:t>Biotech - other companies by key activities</a:t>
            </a:r>
            <a:endParaRPr lang="en-MY" dirty="0"/>
          </a:p>
        </p:txBody>
      </p:sp>
      <p:sp>
        <p:nvSpPr>
          <p:cNvPr id="5" name="Text Placeholder 4">
            <a:extLst>
              <a:ext uri="{FF2B5EF4-FFF2-40B4-BE49-F238E27FC236}">
                <a16:creationId xmlns:a16="http://schemas.microsoft.com/office/drawing/2014/main" id="{FD9CB0EE-C59E-4933-9D12-3A59EB714F9D}"/>
              </a:ext>
            </a:extLst>
          </p:cNvPr>
          <p:cNvSpPr>
            <a:spLocks noGrp="1"/>
          </p:cNvSpPr>
          <p:nvPr>
            <p:ph type="body" sz="quarter" idx="14"/>
          </p:nvPr>
        </p:nvSpPr>
        <p:spPr/>
        <p:txBody>
          <a:bodyPr/>
          <a:lstStyle/>
          <a:p>
            <a:pPr algn="r"/>
            <a:r>
              <a:rPr lang="en-GB" dirty="0"/>
              <a:t>As percentage of total number of BIOTECH - other COMPANIES</a:t>
            </a:r>
          </a:p>
          <a:p>
            <a:endParaRPr lang="en-MY" dirty="0"/>
          </a:p>
        </p:txBody>
      </p:sp>
      <mc:AlternateContent xmlns:mc="http://schemas.openxmlformats.org/markup-compatibility/2006" xmlns:cx1="http://schemas.microsoft.com/office/drawing/2015/9/8/chartex">
        <mc:Choice Requires="cx1">
          <p:graphicFrame>
            <p:nvGraphicFramePr>
              <p:cNvPr id="7" name="Chart 6">
                <a:extLst>
                  <a:ext uri="{FF2B5EF4-FFF2-40B4-BE49-F238E27FC236}">
                    <a16:creationId xmlns:a16="http://schemas.microsoft.com/office/drawing/2014/main" id="{8D418397-599B-4678-8501-87B280E469E7}"/>
                  </a:ext>
                </a:extLst>
              </p:cNvPr>
              <p:cNvGraphicFramePr/>
              <p:nvPr>
                <p:extLst>
                  <p:ext uri="{D42A27DB-BD31-4B8C-83A1-F6EECF244321}">
                    <p14:modId xmlns:p14="http://schemas.microsoft.com/office/powerpoint/2010/main" val="1178933163"/>
                  </p:ext>
                </p:extLst>
              </p:nvPr>
            </p:nvGraphicFramePr>
            <p:xfrm>
              <a:off x="179295" y="1176893"/>
              <a:ext cx="11842376" cy="492807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7" name="Chart 6">
                <a:extLst>
                  <a:ext uri="{FF2B5EF4-FFF2-40B4-BE49-F238E27FC236}">
                    <a16:creationId xmlns:a16="http://schemas.microsoft.com/office/drawing/2014/main" id="{8D418397-599B-4678-8501-87B280E469E7}"/>
                  </a:ext>
                </a:extLst>
              </p:cNvPr>
              <p:cNvPicPr>
                <a:picLocks noGrp="1" noRot="1" noChangeAspect="1" noMove="1" noResize="1" noEditPoints="1" noAdjustHandles="1" noChangeArrowheads="1" noChangeShapeType="1"/>
              </p:cNvPicPr>
              <p:nvPr/>
            </p:nvPicPr>
            <p:blipFill>
              <a:blip r:embed="rId3"/>
              <a:stretch>
                <a:fillRect/>
              </a:stretch>
            </p:blipFill>
            <p:spPr>
              <a:xfrm>
                <a:off x="179295" y="1176893"/>
                <a:ext cx="11842376" cy="4928072"/>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2" name="Chart 1">
                <a:extLst>
                  <a:ext uri="{FF2B5EF4-FFF2-40B4-BE49-F238E27FC236}">
                    <a16:creationId xmlns:a16="http://schemas.microsoft.com/office/drawing/2014/main" id="{8D418397-599B-4678-8501-87B280E469E7}"/>
                  </a:ext>
                </a:extLst>
              </p:cNvPr>
              <p:cNvGraphicFramePr/>
              <p:nvPr>
                <p:extLst>
                  <p:ext uri="{D42A27DB-BD31-4B8C-83A1-F6EECF244321}">
                    <p14:modId xmlns:p14="http://schemas.microsoft.com/office/powerpoint/2010/main" val="3631935957"/>
                  </p:ext>
                </p:extLst>
              </p:nvPr>
            </p:nvGraphicFramePr>
            <p:xfrm>
              <a:off x="98380" y="1350430"/>
              <a:ext cx="11932345" cy="4633361"/>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 name="Chart 1">
                <a:extLst>
                  <a:ext uri="{FF2B5EF4-FFF2-40B4-BE49-F238E27FC236}">
                    <a16:creationId xmlns:a16="http://schemas.microsoft.com/office/drawing/2014/main" id="{8D418397-599B-4678-8501-87B280E469E7}"/>
                  </a:ext>
                </a:extLst>
              </p:cNvPr>
              <p:cNvPicPr>
                <a:picLocks noGrp="1" noRot="1" noChangeAspect="1" noMove="1" noResize="1" noEditPoints="1" noAdjustHandles="1" noChangeArrowheads="1" noChangeShapeType="1"/>
              </p:cNvPicPr>
              <p:nvPr/>
            </p:nvPicPr>
            <p:blipFill>
              <a:blip r:embed="rId5"/>
              <a:stretch>
                <a:fillRect/>
              </a:stretch>
            </p:blipFill>
            <p:spPr>
              <a:xfrm>
                <a:off x="98380" y="1350430"/>
                <a:ext cx="11932345" cy="4633361"/>
              </a:xfrm>
              <a:prstGeom prst="rect">
                <a:avLst/>
              </a:prstGeom>
            </p:spPr>
          </p:pic>
        </mc:Fallback>
      </mc:AlternateContent>
    </p:spTree>
    <p:extLst>
      <p:ext uri="{BB962C8B-B14F-4D97-AF65-F5344CB8AC3E}">
        <p14:creationId xmlns:p14="http://schemas.microsoft.com/office/powerpoint/2010/main" val="350993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073196-0FC4-4174-9D5E-486CB0B36EDF}"/>
              </a:ext>
            </a:extLst>
          </p:cNvPr>
          <p:cNvSpPr>
            <a:spLocks noGrp="1"/>
          </p:cNvSpPr>
          <p:nvPr>
            <p:ph type="body" sz="quarter" idx="13"/>
          </p:nvPr>
        </p:nvSpPr>
        <p:spPr>
          <a:xfrm>
            <a:off x="472868" y="6296025"/>
            <a:ext cx="8247179" cy="463551"/>
          </a:xfrm>
        </p:spPr>
        <p:txBody>
          <a:bodyPr>
            <a:normAutofit/>
          </a:bodyPr>
          <a:lstStyle/>
          <a:p>
            <a:r>
              <a:rPr lang="en-GB" dirty="0"/>
              <a:t>Both graphs contain the number</a:t>
            </a:r>
            <a:r>
              <a:rPr lang="pl-PL" dirty="0"/>
              <a:t> of</a:t>
            </a:r>
            <a:r>
              <a:rPr lang="en-GB" dirty="0"/>
              <a:t> assets of Biotech – Therapeutics and Diagnostics companies (excl. Pharma or Biotech – Others or Biotech R&amp;D Services companies).</a:t>
            </a:r>
            <a:r>
              <a:rPr lang="pl-PL" dirty="0"/>
              <a:t> </a:t>
            </a:r>
            <a:r>
              <a:rPr lang="en-US" dirty="0"/>
              <a:t>In this analysis, development stages are shown separately, including Discovery, Lead Optimization, Preclinical, Phase I, Phase I/II, Phase II, Phase II/III, and Phase III</a:t>
            </a:r>
            <a:r>
              <a:rPr lang="en-GB" dirty="0"/>
              <a:t>. Information displayed in the chart may alter as new information is received continuously.</a:t>
            </a:r>
          </a:p>
          <a:p>
            <a:endParaRPr lang="en-GB" dirty="0"/>
          </a:p>
        </p:txBody>
      </p:sp>
      <p:sp>
        <p:nvSpPr>
          <p:cNvPr id="5" name="Text Placeholder 4">
            <a:extLst>
              <a:ext uri="{FF2B5EF4-FFF2-40B4-BE49-F238E27FC236}">
                <a16:creationId xmlns:a16="http://schemas.microsoft.com/office/drawing/2014/main" id="{73BA9CB6-2044-4252-A535-98584B9F8BC3}"/>
              </a:ext>
            </a:extLst>
          </p:cNvPr>
          <p:cNvSpPr>
            <a:spLocks noGrp="1"/>
          </p:cNvSpPr>
          <p:nvPr>
            <p:ph type="body" sz="quarter" idx="15"/>
          </p:nvPr>
        </p:nvSpPr>
        <p:spPr/>
        <p:txBody>
          <a:bodyPr>
            <a:normAutofit/>
          </a:bodyPr>
          <a:lstStyle/>
          <a:p>
            <a:r>
              <a:rPr lang="en-GB" sz="1600" dirty="0"/>
              <a:t>BREAKDOWN BY INDICATION</a:t>
            </a:r>
          </a:p>
        </p:txBody>
      </p:sp>
      <p:sp>
        <p:nvSpPr>
          <p:cNvPr id="7" name="Title 6">
            <a:extLst>
              <a:ext uri="{FF2B5EF4-FFF2-40B4-BE49-F238E27FC236}">
                <a16:creationId xmlns:a16="http://schemas.microsoft.com/office/drawing/2014/main" id="{FF08EE90-709F-44EC-B43B-67F2565CDABF}"/>
              </a:ext>
            </a:extLst>
          </p:cNvPr>
          <p:cNvSpPr>
            <a:spLocks noGrp="1"/>
          </p:cNvSpPr>
          <p:nvPr>
            <p:ph type="title"/>
          </p:nvPr>
        </p:nvSpPr>
        <p:spPr/>
        <p:txBody>
          <a:bodyPr/>
          <a:lstStyle/>
          <a:p>
            <a:pPr algn="r"/>
            <a:r>
              <a:rPr lang="en-GB" dirty="0"/>
              <a:t>BIOTECH ASSETS IN CLINICAL DEVELOPMENT</a:t>
            </a:r>
          </a:p>
        </p:txBody>
      </p:sp>
      <p:sp>
        <p:nvSpPr>
          <p:cNvPr id="14" name="Szöveg helye 13">
            <a:extLst>
              <a:ext uri="{FF2B5EF4-FFF2-40B4-BE49-F238E27FC236}">
                <a16:creationId xmlns:a16="http://schemas.microsoft.com/office/drawing/2014/main" id="{A066647D-8AF4-471A-B1FA-70CF47269408}"/>
              </a:ext>
            </a:extLst>
          </p:cNvPr>
          <p:cNvSpPr>
            <a:spLocks noGrp="1"/>
          </p:cNvSpPr>
          <p:nvPr>
            <p:ph type="body" sz="quarter" idx="17"/>
          </p:nvPr>
        </p:nvSpPr>
        <p:spPr/>
        <p:txBody>
          <a:bodyPr/>
          <a:lstStyle/>
          <a:p>
            <a:pPr algn="r"/>
            <a:r>
              <a:rPr lang="en-GB" dirty="0"/>
              <a:t>BY INDICATION AND DEVELOPMENT PHASE</a:t>
            </a:r>
          </a:p>
        </p:txBody>
      </p:sp>
      <p:sp>
        <p:nvSpPr>
          <p:cNvPr id="11" name="Dia számának helye 20">
            <a:extLst>
              <a:ext uri="{FF2B5EF4-FFF2-40B4-BE49-F238E27FC236}">
                <a16:creationId xmlns:a16="http://schemas.microsoft.com/office/drawing/2014/main" id="{FCA65AC8-2921-46F1-A58C-2989077FA747}"/>
              </a:ext>
            </a:extLst>
          </p:cNvPr>
          <p:cNvSpPr>
            <a:spLocks noGrp="1"/>
          </p:cNvSpPr>
          <p:nvPr>
            <p:ph type="sldNum" sz="quarter" idx="12"/>
          </p:nvPr>
        </p:nvSpPr>
        <p:spPr/>
        <p:txBody>
          <a:bodyPr/>
          <a:lstStyle/>
          <a:p>
            <a:fld id="{90222BD9-5D38-4504-B11E-79F48CA3D099}" type="slidenum">
              <a:rPr lang="hu-HU" smtClean="0"/>
              <a:pPr/>
              <a:t>8</a:t>
            </a:fld>
            <a:endParaRPr lang="hu-HU" dirty="0"/>
          </a:p>
        </p:txBody>
      </p:sp>
      <p:sp>
        <p:nvSpPr>
          <p:cNvPr id="10" name="Text Placeholder 4">
            <a:extLst>
              <a:ext uri="{FF2B5EF4-FFF2-40B4-BE49-F238E27FC236}">
                <a16:creationId xmlns:a16="http://schemas.microsoft.com/office/drawing/2014/main" id="{A4A55617-010A-4979-88DB-C049C3AF6FCA}"/>
              </a:ext>
            </a:extLst>
          </p:cNvPr>
          <p:cNvSpPr txBox="1">
            <a:spLocks/>
          </p:cNvSpPr>
          <p:nvPr/>
        </p:nvSpPr>
        <p:spPr>
          <a:xfrm>
            <a:off x="6223102" y="1516745"/>
            <a:ext cx="5435395" cy="3238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Wingdings" panose="05000000000000000000" pitchFamily="2" charset="2"/>
              <a:buNone/>
              <a:defRPr sz="2400" b="1" kern="1200" cap="all" baseline="0">
                <a:solidFill>
                  <a:schemeClr val="bg2">
                    <a:lumMod val="50000"/>
                  </a:schemeClr>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BREAKDOWN BY DEVELOPMENT PHASE</a:t>
            </a:r>
          </a:p>
        </p:txBody>
      </p:sp>
      <p:graphicFrame>
        <p:nvGraphicFramePr>
          <p:cNvPr id="3" name="Chart 2">
            <a:extLst>
              <a:ext uri="{FF2B5EF4-FFF2-40B4-BE49-F238E27FC236}">
                <a16:creationId xmlns:a16="http://schemas.microsoft.com/office/drawing/2014/main" id="{CA6A6E0B-7BD4-1747-A547-060F263F80DE}"/>
              </a:ext>
            </a:extLst>
          </p:cNvPr>
          <p:cNvGraphicFramePr>
            <a:graphicFrameLocks/>
          </p:cNvGraphicFramePr>
          <p:nvPr>
            <p:extLst>
              <p:ext uri="{D42A27DB-BD31-4B8C-83A1-F6EECF244321}">
                <p14:modId xmlns:p14="http://schemas.microsoft.com/office/powerpoint/2010/main" val="2392214201"/>
              </p:ext>
            </p:extLst>
          </p:nvPr>
        </p:nvGraphicFramePr>
        <p:xfrm>
          <a:off x="158443" y="1938119"/>
          <a:ext cx="5750028" cy="42868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E7C4F722-FD58-6148-B217-1CF9A8263165}"/>
              </a:ext>
            </a:extLst>
          </p:cNvPr>
          <p:cNvGraphicFramePr>
            <a:graphicFrameLocks/>
          </p:cNvGraphicFramePr>
          <p:nvPr>
            <p:extLst>
              <p:ext uri="{D42A27DB-BD31-4B8C-83A1-F6EECF244321}">
                <p14:modId xmlns:p14="http://schemas.microsoft.com/office/powerpoint/2010/main" val="3653460861"/>
              </p:ext>
            </p:extLst>
          </p:nvPr>
        </p:nvGraphicFramePr>
        <p:xfrm>
          <a:off x="5980938" y="1771065"/>
          <a:ext cx="5675584" cy="42868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1754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Right 9">
            <a:extLst>
              <a:ext uri="{FF2B5EF4-FFF2-40B4-BE49-F238E27FC236}">
                <a16:creationId xmlns:a16="http://schemas.microsoft.com/office/drawing/2014/main" id="{C3ABCCA6-A411-4B84-AA23-1EB3B53052D8}"/>
              </a:ext>
            </a:extLst>
          </p:cNvPr>
          <p:cNvSpPr/>
          <p:nvPr/>
        </p:nvSpPr>
        <p:spPr>
          <a:xfrm>
            <a:off x="4990469" y="3338679"/>
            <a:ext cx="2379217" cy="865909"/>
          </a:xfrm>
          <a:prstGeom prs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792CBFC7-74A4-476A-8709-EAC25C0A7EF4}"/>
              </a:ext>
            </a:extLst>
          </p:cNvPr>
          <p:cNvSpPr>
            <a:spLocks noGrp="1"/>
          </p:cNvSpPr>
          <p:nvPr>
            <p:ph type="body" sz="quarter" idx="13"/>
          </p:nvPr>
        </p:nvSpPr>
        <p:spPr>
          <a:xfrm>
            <a:off x="215693" y="6345237"/>
            <a:ext cx="8247179" cy="433388"/>
          </a:xfrm>
        </p:spPr>
        <p:txBody>
          <a:bodyPr>
            <a:normAutofit/>
          </a:bodyPr>
          <a:lstStyle/>
          <a:p>
            <a:r>
              <a:rPr lang="en-GB" dirty="0"/>
              <a:t>The graph titled “Therapeutics in Development by Development Phase” displays a subset of the asset class Therapeutics. Products in Discovery and Lead Optimization Phase are merged into Preclinical; Development Phase I/II trials are merged into Phase II and Phase II/III trials are merged into Phase III category.</a:t>
            </a:r>
          </a:p>
          <a:p>
            <a:endParaRPr lang="en-GB" dirty="0"/>
          </a:p>
        </p:txBody>
      </p:sp>
      <p:sp>
        <p:nvSpPr>
          <p:cNvPr id="5" name="Text Placeholder 4">
            <a:extLst>
              <a:ext uri="{FF2B5EF4-FFF2-40B4-BE49-F238E27FC236}">
                <a16:creationId xmlns:a16="http://schemas.microsoft.com/office/drawing/2014/main" id="{38DAEEBF-5302-4773-9A28-EEC67C48078E}"/>
              </a:ext>
            </a:extLst>
          </p:cNvPr>
          <p:cNvSpPr>
            <a:spLocks noGrp="1"/>
          </p:cNvSpPr>
          <p:nvPr>
            <p:ph type="body" sz="quarter" idx="15"/>
          </p:nvPr>
        </p:nvSpPr>
        <p:spPr>
          <a:xfrm>
            <a:off x="533399" y="1412444"/>
            <a:ext cx="5435395" cy="540000"/>
          </a:xfrm>
        </p:spPr>
        <p:txBody>
          <a:bodyPr/>
          <a:lstStyle/>
          <a:p>
            <a:r>
              <a:rPr lang="en-GB" dirty="0"/>
              <a:t>BY ASSET CLASS</a:t>
            </a:r>
          </a:p>
        </p:txBody>
      </p:sp>
      <p:sp>
        <p:nvSpPr>
          <p:cNvPr id="7" name="Title 6">
            <a:extLst>
              <a:ext uri="{FF2B5EF4-FFF2-40B4-BE49-F238E27FC236}">
                <a16:creationId xmlns:a16="http://schemas.microsoft.com/office/drawing/2014/main" id="{E758FB67-3C41-4B1B-BBFC-B411F3D44436}"/>
              </a:ext>
            </a:extLst>
          </p:cNvPr>
          <p:cNvSpPr>
            <a:spLocks noGrp="1"/>
          </p:cNvSpPr>
          <p:nvPr>
            <p:ph type="title"/>
          </p:nvPr>
        </p:nvSpPr>
        <p:spPr/>
        <p:txBody>
          <a:bodyPr/>
          <a:lstStyle/>
          <a:p>
            <a:r>
              <a:rPr lang="en-GB" dirty="0"/>
              <a:t>Assets available for out-licensing</a:t>
            </a:r>
          </a:p>
        </p:txBody>
      </p:sp>
      <p:sp>
        <p:nvSpPr>
          <p:cNvPr id="8" name="Text Placeholder 7">
            <a:extLst>
              <a:ext uri="{FF2B5EF4-FFF2-40B4-BE49-F238E27FC236}">
                <a16:creationId xmlns:a16="http://schemas.microsoft.com/office/drawing/2014/main" id="{8E2CC9DD-3900-492E-A98E-A9622B0E98AB}"/>
              </a:ext>
            </a:extLst>
          </p:cNvPr>
          <p:cNvSpPr>
            <a:spLocks noGrp="1"/>
          </p:cNvSpPr>
          <p:nvPr>
            <p:ph type="body" sz="quarter" idx="17"/>
          </p:nvPr>
        </p:nvSpPr>
        <p:spPr/>
        <p:txBody>
          <a:bodyPr>
            <a:noAutofit/>
          </a:bodyPr>
          <a:lstStyle/>
          <a:p>
            <a:r>
              <a:rPr lang="en-GB" sz="1800" dirty="0"/>
              <a:t>NUMBER OF ASSETS</a:t>
            </a:r>
          </a:p>
        </p:txBody>
      </p:sp>
      <p:sp>
        <p:nvSpPr>
          <p:cNvPr id="13" name="Text Placeholder 12">
            <a:extLst>
              <a:ext uri="{FF2B5EF4-FFF2-40B4-BE49-F238E27FC236}">
                <a16:creationId xmlns:a16="http://schemas.microsoft.com/office/drawing/2014/main" id="{3FE98ED7-7261-4B40-AF92-BC62377E63C8}"/>
              </a:ext>
            </a:extLst>
          </p:cNvPr>
          <p:cNvSpPr>
            <a:spLocks noGrp="1"/>
          </p:cNvSpPr>
          <p:nvPr>
            <p:ph type="body" sz="quarter" idx="16"/>
          </p:nvPr>
        </p:nvSpPr>
        <p:spPr>
          <a:xfrm>
            <a:off x="6223001" y="1412444"/>
            <a:ext cx="5435600" cy="540000"/>
          </a:xfrm>
        </p:spPr>
        <p:txBody>
          <a:bodyPr>
            <a:noAutofit/>
          </a:bodyPr>
          <a:lstStyle/>
          <a:p>
            <a:pPr>
              <a:lnSpc>
                <a:spcPct val="100000"/>
              </a:lnSpc>
              <a:spcBef>
                <a:spcPts val="0"/>
              </a:spcBef>
            </a:pPr>
            <a:r>
              <a:rPr lang="en-GB" dirty="0"/>
              <a:t>THERAPEUTICS in development</a:t>
            </a:r>
            <a:endParaRPr lang="hu-HU" dirty="0"/>
          </a:p>
          <a:p>
            <a:pPr>
              <a:lnSpc>
                <a:spcPct val="100000"/>
              </a:lnSpc>
              <a:spcBef>
                <a:spcPts val="0"/>
              </a:spcBef>
            </a:pPr>
            <a:r>
              <a:rPr lang="en-GB" dirty="0"/>
              <a:t>by DEVELOPMENT PHASE</a:t>
            </a:r>
          </a:p>
        </p:txBody>
      </p:sp>
      <p:sp>
        <p:nvSpPr>
          <p:cNvPr id="11" name="Dia számának helye 20">
            <a:extLst>
              <a:ext uri="{FF2B5EF4-FFF2-40B4-BE49-F238E27FC236}">
                <a16:creationId xmlns:a16="http://schemas.microsoft.com/office/drawing/2014/main" id="{F3E421AB-9F4E-4C56-9F45-EF3533C0CB23}"/>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9</a:t>
            </a:fld>
            <a:endParaRPr lang="hu-HU" dirty="0"/>
          </a:p>
        </p:txBody>
      </p:sp>
      <p:grpSp>
        <p:nvGrpSpPr>
          <p:cNvPr id="12" name="Csoportba foglalás 11">
            <a:extLst>
              <a:ext uri="{FF2B5EF4-FFF2-40B4-BE49-F238E27FC236}">
                <a16:creationId xmlns:a16="http://schemas.microsoft.com/office/drawing/2014/main" id="{22FAA5B3-77F7-46A4-88C6-AB915E4F0357}"/>
              </a:ext>
            </a:extLst>
          </p:cNvPr>
          <p:cNvGrpSpPr/>
          <p:nvPr/>
        </p:nvGrpSpPr>
        <p:grpSpPr>
          <a:xfrm>
            <a:off x="-1" y="1205343"/>
            <a:ext cx="2898012" cy="127890"/>
            <a:chOff x="-780910" y="1104050"/>
            <a:chExt cx="2898012" cy="127890"/>
          </a:xfrm>
        </p:grpSpPr>
        <p:sp>
          <p:nvSpPr>
            <p:cNvPr id="14" name="Téglalap 13">
              <a:extLst>
                <a:ext uri="{FF2B5EF4-FFF2-40B4-BE49-F238E27FC236}">
                  <a16:creationId xmlns:a16="http://schemas.microsoft.com/office/drawing/2014/main" id="{578D11A4-3BD1-4F1A-90CB-1695C623A20A}"/>
                </a:ext>
              </a:extLst>
            </p:cNvPr>
            <p:cNvSpPr/>
            <p:nvPr/>
          </p:nvSpPr>
          <p:spPr>
            <a:xfrm>
              <a:off x="-780910" y="1145136"/>
              <a:ext cx="278917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Ellipszis 14">
              <a:extLst>
                <a:ext uri="{FF2B5EF4-FFF2-40B4-BE49-F238E27FC236}">
                  <a16:creationId xmlns:a16="http://schemas.microsoft.com/office/drawing/2014/main" id="{CAD55B94-8A50-42B8-84F6-454F8877A68C}"/>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aphicFrame>
        <p:nvGraphicFramePr>
          <p:cNvPr id="4" name="Chart 3">
            <a:extLst>
              <a:ext uri="{FF2B5EF4-FFF2-40B4-BE49-F238E27FC236}">
                <a16:creationId xmlns:a16="http://schemas.microsoft.com/office/drawing/2014/main" id="{A39AF876-5CDE-8D4C-ACDD-8319DC2C029B}"/>
              </a:ext>
            </a:extLst>
          </p:cNvPr>
          <p:cNvGraphicFramePr>
            <a:graphicFrameLocks/>
          </p:cNvGraphicFramePr>
          <p:nvPr>
            <p:extLst>
              <p:ext uri="{D42A27DB-BD31-4B8C-83A1-F6EECF244321}">
                <p14:modId xmlns:p14="http://schemas.microsoft.com/office/powerpoint/2010/main" val="1121657930"/>
              </p:ext>
            </p:extLst>
          </p:nvPr>
        </p:nvGraphicFramePr>
        <p:xfrm>
          <a:off x="7270116" y="1858325"/>
          <a:ext cx="4293234" cy="38526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CD285856-0B21-BE42-B736-70F2A0717BE0}"/>
              </a:ext>
            </a:extLst>
          </p:cNvPr>
          <p:cNvGraphicFramePr>
            <a:graphicFrameLocks/>
          </p:cNvGraphicFramePr>
          <p:nvPr>
            <p:extLst>
              <p:ext uri="{D42A27DB-BD31-4B8C-83A1-F6EECF244321}">
                <p14:modId xmlns:p14="http://schemas.microsoft.com/office/powerpoint/2010/main" val="2722918384"/>
              </p:ext>
            </p:extLst>
          </p:nvPr>
        </p:nvGraphicFramePr>
        <p:xfrm>
          <a:off x="-205430" y="2029360"/>
          <a:ext cx="5623560" cy="36232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30089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7485D6-01BA-403A-862D-F5FE57D9E217}"/>
              </a:ext>
            </a:extLst>
          </p:cNvPr>
          <p:cNvSpPr>
            <a:spLocks noGrp="1"/>
          </p:cNvSpPr>
          <p:nvPr>
            <p:ph type="body" sz="quarter" idx="13"/>
          </p:nvPr>
        </p:nvSpPr>
        <p:spPr/>
        <p:txBody>
          <a:bodyPr>
            <a:normAutofit lnSpcReduction="10000"/>
          </a:bodyPr>
          <a:lstStyle/>
          <a:p>
            <a:r>
              <a:rPr lang="en-GB" dirty="0"/>
              <a:t>For the definition of categories please visit www.biotechgate.com/web/cms/index.php/covered_industry_sectors.html. Biotech T &amp; D stands for Biotech Therapeutics and Diagnostics. Percentage value is expressed as % of total number of companies in the sector. Information displayed may alter as new information is received continuously.</a:t>
            </a:r>
          </a:p>
          <a:p>
            <a:endParaRPr lang="en-GB" dirty="0"/>
          </a:p>
        </p:txBody>
      </p:sp>
      <p:sp>
        <p:nvSpPr>
          <p:cNvPr id="4" name="Title 3">
            <a:extLst>
              <a:ext uri="{FF2B5EF4-FFF2-40B4-BE49-F238E27FC236}">
                <a16:creationId xmlns:a16="http://schemas.microsoft.com/office/drawing/2014/main" id="{F4EF9F1A-B365-4031-AF11-291E47F4D9A8}"/>
              </a:ext>
            </a:extLst>
          </p:cNvPr>
          <p:cNvSpPr>
            <a:spLocks noGrp="1"/>
          </p:cNvSpPr>
          <p:nvPr>
            <p:ph type="title"/>
          </p:nvPr>
        </p:nvSpPr>
        <p:spPr/>
        <p:txBody>
          <a:bodyPr/>
          <a:lstStyle/>
          <a:p>
            <a:pPr algn="r"/>
            <a:r>
              <a:rPr lang="en-GB" dirty="0"/>
              <a:t>OVERVIEW OF Ownership</a:t>
            </a:r>
          </a:p>
        </p:txBody>
      </p:sp>
      <p:sp>
        <p:nvSpPr>
          <p:cNvPr id="5" name="Text Placeholder 4">
            <a:extLst>
              <a:ext uri="{FF2B5EF4-FFF2-40B4-BE49-F238E27FC236}">
                <a16:creationId xmlns:a16="http://schemas.microsoft.com/office/drawing/2014/main" id="{788C56C0-5207-437B-80CC-1D33C35C2E54}"/>
              </a:ext>
            </a:extLst>
          </p:cNvPr>
          <p:cNvSpPr>
            <a:spLocks noGrp="1"/>
          </p:cNvSpPr>
          <p:nvPr>
            <p:ph type="body" sz="quarter" idx="14"/>
          </p:nvPr>
        </p:nvSpPr>
        <p:spPr/>
        <p:txBody>
          <a:bodyPr>
            <a:normAutofit lnSpcReduction="10000"/>
          </a:bodyPr>
          <a:lstStyle/>
          <a:p>
            <a:pPr algn="r"/>
            <a:r>
              <a:rPr lang="en-GB" cap="all" dirty="0"/>
              <a:t>PERCENTAGE OF TOTAL NUMBER OF COMPANIES BY OWNERSHIP AND SECTOR</a:t>
            </a:r>
          </a:p>
        </p:txBody>
      </p:sp>
      <p:sp>
        <p:nvSpPr>
          <p:cNvPr id="11" name="Dia számának helye 20">
            <a:extLst>
              <a:ext uri="{FF2B5EF4-FFF2-40B4-BE49-F238E27FC236}">
                <a16:creationId xmlns:a16="http://schemas.microsoft.com/office/drawing/2014/main" id="{45CE24FF-1860-4130-9439-13F4C289B8C0}"/>
              </a:ext>
            </a:extLst>
          </p:cNvPr>
          <p:cNvSpPr>
            <a:spLocks noGrp="1"/>
          </p:cNvSpPr>
          <p:nvPr>
            <p:ph type="sldNum" sz="quarter" idx="12"/>
          </p:nvPr>
        </p:nvSpPr>
        <p:spPr/>
        <p:txBody>
          <a:bodyPr/>
          <a:lstStyle/>
          <a:p>
            <a:fld id="{90222BD9-5D38-4504-B11E-79F48CA3D099}" type="slidenum">
              <a:rPr lang="hu-HU" smtClean="0"/>
              <a:pPr/>
              <a:t>10</a:t>
            </a:fld>
            <a:endParaRPr lang="hu-HU" dirty="0"/>
          </a:p>
        </p:txBody>
      </p:sp>
      <p:graphicFrame>
        <p:nvGraphicFramePr>
          <p:cNvPr id="2" name="Chart 1">
            <a:extLst>
              <a:ext uri="{FF2B5EF4-FFF2-40B4-BE49-F238E27FC236}">
                <a16:creationId xmlns:a16="http://schemas.microsoft.com/office/drawing/2014/main" id="{1BBEB43B-9814-2147-84B7-42230CABD86C}"/>
              </a:ext>
            </a:extLst>
          </p:cNvPr>
          <p:cNvGraphicFramePr>
            <a:graphicFrameLocks/>
          </p:cNvGraphicFramePr>
          <p:nvPr>
            <p:extLst>
              <p:ext uri="{D42A27DB-BD31-4B8C-83A1-F6EECF244321}">
                <p14:modId xmlns:p14="http://schemas.microsoft.com/office/powerpoint/2010/main" val="2201211306"/>
              </p:ext>
            </p:extLst>
          </p:nvPr>
        </p:nvGraphicFramePr>
        <p:xfrm>
          <a:off x="0" y="1131355"/>
          <a:ext cx="12076004" cy="50236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7957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EDA217-1350-4496-B4F3-062F76A32E49}"/>
              </a:ext>
            </a:extLst>
          </p:cNvPr>
          <p:cNvSpPr>
            <a:spLocks noGrp="1"/>
          </p:cNvSpPr>
          <p:nvPr>
            <p:ph type="body" sz="quarter" idx="13"/>
          </p:nvPr>
        </p:nvSpPr>
        <p:spPr>
          <a:xfrm>
            <a:off x="472584" y="6257245"/>
            <a:ext cx="8247179" cy="641927"/>
          </a:xfrm>
        </p:spPr>
        <p:txBody>
          <a:bodyPr>
            <a:normAutofit/>
          </a:bodyPr>
          <a:lstStyle/>
          <a:p>
            <a:r>
              <a:rPr lang="en-GB" dirty="0"/>
              <a:t>The graph contains the number of privately owned or publicly listed (no subsidiaries) life science companies founded by year including Biotech - Therapeutic and Diagnostic, Biotech - R&amp;D Services, Biotech – Others, Pharma, Medical Technology and Digital Health companies. </a:t>
            </a:r>
            <a:r>
              <a:rPr lang="en-GB" b="1" dirty="0"/>
              <a:t>Companies founded in 2025 were excluded</a:t>
            </a:r>
            <a:r>
              <a:rPr lang="pl-PL" b="1" dirty="0"/>
              <a:t> </a:t>
            </a:r>
            <a:r>
              <a:rPr lang="pl-PL" dirty="0"/>
              <a:t>s</a:t>
            </a:r>
            <a:r>
              <a:rPr lang="en-GB" dirty="0" err="1"/>
              <a:t>ince</a:t>
            </a:r>
            <a:r>
              <a:rPr lang="en-GB" dirty="0"/>
              <a:t> newly founded companies often remain under the radar until their first financing round</a:t>
            </a:r>
            <a:r>
              <a:rPr lang="pl-PL" dirty="0"/>
              <a:t>. </a:t>
            </a:r>
            <a:r>
              <a:rPr lang="en-GB" dirty="0"/>
              <a:t>The information displayed in the chart may alter as new information is received continuously. </a:t>
            </a:r>
          </a:p>
          <a:p>
            <a:endParaRPr lang="en-GB" dirty="0"/>
          </a:p>
        </p:txBody>
      </p:sp>
      <p:sp>
        <p:nvSpPr>
          <p:cNvPr id="4" name="Title 3">
            <a:extLst>
              <a:ext uri="{FF2B5EF4-FFF2-40B4-BE49-F238E27FC236}">
                <a16:creationId xmlns:a16="http://schemas.microsoft.com/office/drawing/2014/main" id="{32A6A493-A429-4639-A02C-F099F7E9E713}"/>
              </a:ext>
            </a:extLst>
          </p:cNvPr>
          <p:cNvSpPr>
            <a:spLocks noGrp="1"/>
          </p:cNvSpPr>
          <p:nvPr>
            <p:ph type="title"/>
          </p:nvPr>
        </p:nvSpPr>
        <p:spPr/>
        <p:txBody>
          <a:bodyPr/>
          <a:lstStyle/>
          <a:p>
            <a:r>
              <a:rPr lang="en-GB" dirty="0"/>
              <a:t>COMPANY Foundation timeline</a:t>
            </a:r>
          </a:p>
        </p:txBody>
      </p:sp>
      <p:sp>
        <p:nvSpPr>
          <p:cNvPr id="5" name="Text Placeholder 4">
            <a:extLst>
              <a:ext uri="{FF2B5EF4-FFF2-40B4-BE49-F238E27FC236}">
                <a16:creationId xmlns:a16="http://schemas.microsoft.com/office/drawing/2014/main" id="{95B9F5DC-2855-4673-BED5-FEB0B8FD8F25}"/>
              </a:ext>
            </a:extLst>
          </p:cNvPr>
          <p:cNvSpPr>
            <a:spLocks noGrp="1"/>
          </p:cNvSpPr>
          <p:nvPr>
            <p:ph type="body" sz="quarter" idx="14"/>
          </p:nvPr>
        </p:nvSpPr>
        <p:spPr/>
        <p:txBody>
          <a:bodyPr>
            <a:normAutofit lnSpcReduction="10000"/>
          </a:bodyPr>
          <a:lstStyle/>
          <a:p>
            <a:r>
              <a:rPr lang="en-GB" dirty="0"/>
              <a:t>NUMBER OF LIFE SCIENCE COMPANIES FOUNDED BY YEAR </a:t>
            </a:r>
            <a:r>
              <a:rPr lang="en-GB" cap="all" dirty="0"/>
              <a:t>| 2015-2024</a:t>
            </a:r>
          </a:p>
          <a:p>
            <a:endParaRPr lang="en-GB" dirty="0"/>
          </a:p>
        </p:txBody>
      </p:sp>
      <p:sp>
        <p:nvSpPr>
          <p:cNvPr id="8" name="Dia számának helye 20">
            <a:extLst>
              <a:ext uri="{FF2B5EF4-FFF2-40B4-BE49-F238E27FC236}">
                <a16:creationId xmlns:a16="http://schemas.microsoft.com/office/drawing/2014/main" id="{5E938C2E-9D47-4310-80B0-98808C96D316}"/>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11</a:t>
            </a:fld>
            <a:endParaRPr lang="hu-HU" dirty="0"/>
          </a:p>
        </p:txBody>
      </p:sp>
      <p:grpSp>
        <p:nvGrpSpPr>
          <p:cNvPr id="9" name="Csoportba foglalás 8">
            <a:extLst>
              <a:ext uri="{FF2B5EF4-FFF2-40B4-BE49-F238E27FC236}">
                <a16:creationId xmlns:a16="http://schemas.microsoft.com/office/drawing/2014/main" id="{A01E5F77-F817-41B3-8A04-DE6AC7DB626B}"/>
              </a:ext>
            </a:extLst>
          </p:cNvPr>
          <p:cNvGrpSpPr/>
          <p:nvPr/>
        </p:nvGrpSpPr>
        <p:grpSpPr>
          <a:xfrm>
            <a:off x="0" y="1176768"/>
            <a:ext cx="6422261" cy="127890"/>
            <a:chOff x="-4305159" y="1104050"/>
            <a:chExt cx="6422261" cy="127890"/>
          </a:xfrm>
        </p:grpSpPr>
        <p:sp>
          <p:nvSpPr>
            <p:cNvPr id="10" name="Téglalap 9">
              <a:extLst>
                <a:ext uri="{FF2B5EF4-FFF2-40B4-BE49-F238E27FC236}">
                  <a16:creationId xmlns:a16="http://schemas.microsoft.com/office/drawing/2014/main" id="{62818442-DDC4-4664-8764-1838D63E268C}"/>
                </a:ext>
              </a:extLst>
            </p:cNvPr>
            <p:cNvSpPr/>
            <p:nvPr/>
          </p:nvSpPr>
          <p:spPr>
            <a:xfrm>
              <a:off x="-4305159" y="1145136"/>
              <a:ext cx="63134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Ellipszis 10">
              <a:extLst>
                <a:ext uri="{FF2B5EF4-FFF2-40B4-BE49-F238E27FC236}">
                  <a16:creationId xmlns:a16="http://schemas.microsoft.com/office/drawing/2014/main" id="{7CE9DF99-0E95-43F2-A0C1-5F78C2CBC24B}"/>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aphicFrame>
        <p:nvGraphicFramePr>
          <p:cNvPr id="3" name="Chart 2">
            <a:extLst>
              <a:ext uri="{FF2B5EF4-FFF2-40B4-BE49-F238E27FC236}">
                <a16:creationId xmlns:a16="http://schemas.microsoft.com/office/drawing/2014/main" id="{770F8E96-A8E6-CF40-AC2A-3BA617475539}"/>
              </a:ext>
            </a:extLst>
          </p:cNvPr>
          <p:cNvGraphicFramePr>
            <a:graphicFrameLocks/>
          </p:cNvGraphicFramePr>
          <p:nvPr>
            <p:extLst>
              <p:ext uri="{D42A27DB-BD31-4B8C-83A1-F6EECF244321}">
                <p14:modId xmlns:p14="http://schemas.microsoft.com/office/powerpoint/2010/main" val="914725131"/>
              </p:ext>
            </p:extLst>
          </p:nvPr>
        </p:nvGraphicFramePr>
        <p:xfrm>
          <a:off x="227543" y="1438849"/>
          <a:ext cx="11736914" cy="4643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4290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5D5524-DE86-4FAA-90C0-53307C366AFD}"/>
              </a:ext>
            </a:extLst>
          </p:cNvPr>
          <p:cNvSpPr>
            <a:spLocks noGrp="1"/>
          </p:cNvSpPr>
          <p:nvPr>
            <p:ph type="body" sz="quarter" idx="13"/>
          </p:nvPr>
        </p:nvSpPr>
        <p:spPr>
          <a:xfrm>
            <a:off x="491651" y="6259530"/>
            <a:ext cx="8247179" cy="598470"/>
          </a:xfrm>
        </p:spPr>
        <p:txBody>
          <a:bodyPr>
            <a:normAutofit/>
          </a:bodyPr>
          <a:lstStyle/>
          <a:p>
            <a:r>
              <a:rPr lang="en-GB" dirty="0"/>
              <a:t>Life </a:t>
            </a:r>
            <a:r>
              <a:rPr lang="pl-PL" dirty="0"/>
              <a:t>S</a:t>
            </a:r>
            <a:r>
              <a:rPr lang="en-GB" dirty="0" err="1"/>
              <a:t>cience</a:t>
            </a:r>
            <a:r>
              <a:rPr lang="en-GB" dirty="0"/>
              <a:t> companies include Biotech - Therapeutics and Diagnostics, Biotech - R&amp;D Services, Biotech – Others, Pharma, Medical Technology and Digital Health companies. Biotech companies are a subset of Life Science companies and include: Biotech - Therapeutics and Diagnostics, Biotech - R&amp;D Services, Biotech – Others. Financing data only </a:t>
            </a:r>
            <a:r>
              <a:rPr lang="en-GB" dirty="0" err="1"/>
              <a:t>incl</a:t>
            </a:r>
            <a:r>
              <a:rPr lang="pl-PL" dirty="0"/>
              <a:t>udes</a:t>
            </a:r>
            <a:r>
              <a:rPr lang="en-GB" dirty="0"/>
              <a:t> private equity rounds (excl. private placements in public companies). Data may alter as new information is continuously received and/or new tranches to existing financing rounds are added. </a:t>
            </a:r>
          </a:p>
          <a:p>
            <a:endParaRPr lang="en-GB" dirty="0"/>
          </a:p>
        </p:txBody>
      </p:sp>
      <p:sp>
        <p:nvSpPr>
          <p:cNvPr id="5" name="Text Placeholder 4">
            <a:extLst>
              <a:ext uri="{FF2B5EF4-FFF2-40B4-BE49-F238E27FC236}">
                <a16:creationId xmlns:a16="http://schemas.microsoft.com/office/drawing/2014/main" id="{6C89B416-1780-4D12-B21D-D4293A31DE64}"/>
              </a:ext>
            </a:extLst>
          </p:cNvPr>
          <p:cNvSpPr>
            <a:spLocks noGrp="1"/>
          </p:cNvSpPr>
          <p:nvPr>
            <p:ph type="body" sz="quarter" idx="15"/>
          </p:nvPr>
        </p:nvSpPr>
        <p:spPr/>
        <p:txBody>
          <a:bodyPr/>
          <a:lstStyle/>
          <a:p>
            <a:r>
              <a:rPr lang="en-GB" dirty="0"/>
              <a:t>Life science companies</a:t>
            </a:r>
          </a:p>
          <a:p>
            <a:endParaRPr lang="en-GB" dirty="0"/>
          </a:p>
        </p:txBody>
      </p:sp>
      <p:sp>
        <p:nvSpPr>
          <p:cNvPr id="6" name="Text Placeholder 5">
            <a:extLst>
              <a:ext uri="{FF2B5EF4-FFF2-40B4-BE49-F238E27FC236}">
                <a16:creationId xmlns:a16="http://schemas.microsoft.com/office/drawing/2014/main" id="{B38C9A37-B57E-4C74-BC5D-8C7E2A4562B3}"/>
              </a:ext>
            </a:extLst>
          </p:cNvPr>
          <p:cNvSpPr>
            <a:spLocks noGrp="1"/>
          </p:cNvSpPr>
          <p:nvPr>
            <p:ph type="body" sz="quarter" idx="16"/>
          </p:nvPr>
        </p:nvSpPr>
        <p:spPr/>
        <p:txBody>
          <a:bodyPr/>
          <a:lstStyle/>
          <a:p>
            <a:r>
              <a:rPr lang="en-GB" dirty="0"/>
              <a:t>Biotech companies</a:t>
            </a:r>
          </a:p>
          <a:p>
            <a:endParaRPr lang="en-GB" dirty="0"/>
          </a:p>
        </p:txBody>
      </p:sp>
      <p:sp>
        <p:nvSpPr>
          <p:cNvPr id="7" name="Title 6">
            <a:extLst>
              <a:ext uri="{FF2B5EF4-FFF2-40B4-BE49-F238E27FC236}">
                <a16:creationId xmlns:a16="http://schemas.microsoft.com/office/drawing/2014/main" id="{1F57C32A-BFE3-453F-B2B4-BBBB60B07A73}"/>
              </a:ext>
            </a:extLst>
          </p:cNvPr>
          <p:cNvSpPr>
            <a:spLocks noGrp="1"/>
          </p:cNvSpPr>
          <p:nvPr>
            <p:ph type="title"/>
          </p:nvPr>
        </p:nvSpPr>
        <p:spPr/>
        <p:txBody>
          <a:bodyPr/>
          <a:lstStyle/>
          <a:p>
            <a:r>
              <a:rPr lang="en-GB" dirty="0"/>
              <a:t>Venture financing OF LIFE SCIENCE companies</a:t>
            </a:r>
          </a:p>
        </p:txBody>
      </p:sp>
      <p:sp>
        <p:nvSpPr>
          <p:cNvPr id="8" name="Text Placeholder 7">
            <a:extLst>
              <a:ext uri="{FF2B5EF4-FFF2-40B4-BE49-F238E27FC236}">
                <a16:creationId xmlns:a16="http://schemas.microsoft.com/office/drawing/2014/main" id="{8EED6F6B-273E-4BFE-97A8-2ACA754175E9}"/>
              </a:ext>
            </a:extLst>
          </p:cNvPr>
          <p:cNvSpPr>
            <a:spLocks noGrp="1"/>
          </p:cNvSpPr>
          <p:nvPr>
            <p:ph type="body" sz="quarter" idx="17"/>
          </p:nvPr>
        </p:nvSpPr>
        <p:spPr/>
        <p:txBody>
          <a:bodyPr>
            <a:normAutofit lnSpcReduction="10000"/>
          </a:bodyPr>
          <a:lstStyle/>
          <a:p>
            <a:r>
              <a:rPr lang="en-GB" cap="all" dirty="0"/>
              <a:t>Private Equity Rounds | 2024-2025</a:t>
            </a:r>
          </a:p>
          <a:p>
            <a:endParaRPr lang="en-GB" dirty="0"/>
          </a:p>
        </p:txBody>
      </p:sp>
      <p:sp>
        <p:nvSpPr>
          <p:cNvPr id="12" name="Dia számának helye 20">
            <a:extLst>
              <a:ext uri="{FF2B5EF4-FFF2-40B4-BE49-F238E27FC236}">
                <a16:creationId xmlns:a16="http://schemas.microsoft.com/office/drawing/2014/main" id="{E7906B85-48C8-4E8C-B518-9FC4F7E849C9}"/>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12</a:t>
            </a:fld>
            <a:endParaRPr lang="hu-HU" dirty="0"/>
          </a:p>
        </p:txBody>
      </p:sp>
      <p:grpSp>
        <p:nvGrpSpPr>
          <p:cNvPr id="13" name="Csoportba foglalás 12">
            <a:extLst>
              <a:ext uri="{FF2B5EF4-FFF2-40B4-BE49-F238E27FC236}">
                <a16:creationId xmlns:a16="http://schemas.microsoft.com/office/drawing/2014/main" id="{8078B169-8942-4895-808F-95789A3AE4DD}"/>
              </a:ext>
            </a:extLst>
          </p:cNvPr>
          <p:cNvGrpSpPr/>
          <p:nvPr/>
        </p:nvGrpSpPr>
        <p:grpSpPr>
          <a:xfrm>
            <a:off x="0" y="1176768"/>
            <a:ext cx="4679186" cy="127890"/>
            <a:chOff x="-2562084" y="1104050"/>
            <a:chExt cx="4679186" cy="127890"/>
          </a:xfrm>
        </p:grpSpPr>
        <p:sp>
          <p:nvSpPr>
            <p:cNvPr id="14" name="Téglalap 13">
              <a:extLst>
                <a:ext uri="{FF2B5EF4-FFF2-40B4-BE49-F238E27FC236}">
                  <a16:creationId xmlns:a16="http://schemas.microsoft.com/office/drawing/2014/main" id="{501C3126-2C30-40D3-B089-4990390742AE}"/>
                </a:ext>
              </a:extLst>
            </p:cNvPr>
            <p:cNvSpPr/>
            <p:nvPr/>
          </p:nvSpPr>
          <p:spPr>
            <a:xfrm>
              <a:off x="-2562084" y="1145136"/>
              <a:ext cx="4570346"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Ellipszis 14">
              <a:extLst>
                <a:ext uri="{FF2B5EF4-FFF2-40B4-BE49-F238E27FC236}">
                  <a16:creationId xmlns:a16="http://schemas.microsoft.com/office/drawing/2014/main" id="{9109344D-8D1E-4B14-910D-72A800491E9F}"/>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aphicFrame>
        <p:nvGraphicFramePr>
          <p:cNvPr id="3" name="Chart 2">
            <a:extLst>
              <a:ext uri="{FF2B5EF4-FFF2-40B4-BE49-F238E27FC236}">
                <a16:creationId xmlns:a16="http://schemas.microsoft.com/office/drawing/2014/main" id="{392EBA65-BD0D-CA4C-A655-E9F7C640234E}"/>
              </a:ext>
            </a:extLst>
          </p:cNvPr>
          <p:cNvGraphicFramePr>
            <a:graphicFrameLocks/>
          </p:cNvGraphicFramePr>
          <p:nvPr>
            <p:extLst>
              <p:ext uri="{D42A27DB-BD31-4B8C-83A1-F6EECF244321}">
                <p14:modId xmlns:p14="http://schemas.microsoft.com/office/powerpoint/2010/main" val="2952622633"/>
              </p:ext>
            </p:extLst>
          </p:nvPr>
        </p:nvGraphicFramePr>
        <p:xfrm>
          <a:off x="158545" y="1736165"/>
          <a:ext cx="5232606" cy="43503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13C685B0-BD59-B340-86C2-3AF8A46CF106}"/>
              </a:ext>
            </a:extLst>
          </p:cNvPr>
          <p:cNvGraphicFramePr>
            <a:graphicFrameLocks/>
          </p:cNvGraphicFramePr>
          <p:nvPr>
            <p:extLst>
              <p:ext uri="{D42A27DB-BD31-4B8C-83A1-F6EECF244321}">
                <p14:modId xmlns:p14="http://schemas.microsoft.com/office/powerpoint/2010/main" val="354581069"/>
              </p:ext>
            </p:extLst>
          </p:nvPr>
        </p:nvGraphicFramePr>
        <p:xfrm>
          <a:off x="6054724" y="1981200"/>
          <a:ext cx="4794251" cy="3928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57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6423E1-9463-4E36-8BF0-4CE856037B64}"/>
              </a:ext>
            </a:extLst>
          </p:cNvPr>
          <p:cNvSpPr>
            <a:spLocks noGrp="1"/>
          </p:cNvSpPr>
          <p:nvPr>
            <p:ph type="body" sz="quarter" idx="13"/>
          </p:nvPr>
        </p:nvSpPr>
        <p:spPr/>
        <p:txBody>
          <a:bodyPr>
            <a:normAutofit lnSpcReduction="10000"/>
          </a:bodyPr>
          <a:lstStyle/>
          <a:p>
            <a:r>
              <a:rPr lang="en-GB" dirty="0"/>
              <a:t>Biotech companies are a subset of Life Science companies and include: Biotech - Therapeutic and Diagnostic, Biotech - R&amp;D Services, Biotech – Others. Financing data only </a:t>
            </a:r>
            <a:r>
              <a:rPr lang="en-GB" dirty="0" err="1"/>
              <a:t>incl</a:t>
            </a:r>
            <a:r>
              <a:rPr lang="pl-PL" dirty="0"/>
              <a:t>udes</a:t>
            </a:r>
            <a:r>
              <a:rPr lang="en-GB" dirty="0"/>
              <a:t> private equity rounds (excl. private placements in public companies)</a:t>
            </a:r>
            <a:r>
              <a:rPr lang="pl-PL" dirty="0"/>
              <a:t> </a:t>
            </a:r>
            <a:r>
              <a:rPr lang="en-GB" dirty="0"/>
              <a:t>of biotech companies (incl. therapeutic and diagnostic, R&amp;D services and others). Data may alter as new information is continuously received and/or new tranches to existing financing rounds are added. </a:t>
            </a:r>
          </a:p>
          <a:p>
            <a:endParaRPr lang="en-GB" dirty="0"/>
          </a:p>
        </p:txBody>
      </p:sp>
      <p:sp>
        <p:nvSpPr>
          <p:cNvPr id="4" name="Title 3">
            <a:extLst>
              <a:ext uri="{FF2B5EF4-FFF2-40B4-BE49-F238E27FC236}">
                <a16:creationId xmlns:a16="http://schemas.microsoft.com/office/drawing/2014/main" id="{A7D1FAB0-A8D1-4C2B-927B-BF614E2EE3A4}"/>
              </a:ext>
            </a:extLst>
          </p:cNvPr>
          <p:cNvSpPr>
            <a:spLocks noGrp="1"/>
          </p:cNvSpPr>
          <p:nvPr>
            <p:ph type="title"/>
          </p:nvPr>
        </p:nvSpPr>
        <p:spPr/>
        <p:txBody>
          <a:bodyPr/>
          <a:lstStyle/>
          <a:p>
            <a:pPr algn="r"/>
            <a:r>
              <a:rPr lang="en-GB" dirty="0"/>
              <a:t>Biotech VENTURE financing</a:t>
            </a:r>
          </a:p>
        </p:txBody>
      </p:sp>
      <p:sp>
        <p:nvSpPr>
          <p:cNvPr id="5" name="Text Placeholder 4">
            <a:extLst>
              <a:ext uri="{FF2B5EF4-FFF2-40B4-BE49-F238E27FC236}">
                <a16:creationId xmlns:a16="http://schemas.microsoft.com/office/drawing/2014/main" id="{06CCBA48-C0FB-41C7-B3D5-92005F7B4D92}"/>
              </a:ext>
            </a:extLst>
          </p:cNvPr>
          <p:cNvSpPr>
            <a:spLocks noGrp="1"/>
          </p:cNvSpPr>
          <p:nvPr>
            <p:ph type="body" sz="quarter" idx="14"/>
          </p:nvPr>
        </p:nvSpPr>
        <p:spPr/>
        <p:txBody>
          <a:bodyPr>
            <a:normAutofit lnSpcReduction="10000"/>
          </a:bodyPr>
          <a:lstStyle/>
          <a:p>
            <a:pPr algn="r"/>
            <a:r>
              <a:rPr lang="en-GB" dirty="0"/>
              <a:t>PRIVATE EQUITY ROUNDS </a:t>
            </a:r>
            <a:r>
              <a:rPr lang="hu-HU" dirty="0"/>
              <a:t>–</a:t>
            </a:r>
            <a:r>
              <a:rPr lang="en-GB" dirty="0"/>
              <a:t> 5 YEAR REPORT</a:t>
            </a:r>
          </a:p>
        </p:txBody>
      </p:sp>
      <p:sp>
        <p:nvSpPr>
          <p:cNvPr id="8" name="Dia számának helye 20">
            <a:extLst>
              <a:ext uri="{FF2B5EF4-FFF2-40B4-BE49-F238E27FC236}">
                <a16:creationId xmlns:a16="http://schemas.microsoft.com/office/drawing/2014/main" id="{D6A48D3F-872A-4A6A-BCA7-A9A0DFE065C4}"/>
              </a:ext>
            </a:extLst>
          </p:cNvPr>
          <p:cNvSpPr>
            <a:spLocks noGrp="1"/>
          </p:cNvSpPr>
          <p:nvPr>
            <p:ph type="sldNum" sz="quarter" idx="12"/>
          </p:nvPr>
        </p:nvSpPr>
        <p:spPr/>
        <p:txBody>
          <a:bodyPr/>
          <a:lstStyle/>
          <a:p>
            <a:fld id="{90222BD9-5D38-4504-B11E-79F48CA3D099}" type="slidenum">
              <a:rPr lang="hu-HU" smtClean="0"/>
              <a:pPr/>
              <a:t>13</a:t>
            </a:fld>
            <a:endParaRPr lang="hu-HU" dirty="0"/>
          </a:p>
        </p:txBody>
      </p:sp>
      <p:graphicFrame>
        <p:nvGraphicFramePr>
          <p:cNvPr id="2" name="Chart 1">
            <a:extLst>
              <a:ext uri="{FF2B5EF4-FFF2-40B4-BE49-F238E27FC236}">
                <a16:creationId xmlns:a16="http://schemas.microsoft.com/office/drawing/2014/main" id="{D6D437E0-8ED3-4C40-B9E7-6B454AFB5B36}"/>
              </a:ext>
            </a:extLst>
          </p:cNvPr>
          <p:cNvGraphicFramePr>
            <a:graphicFrameLocks/>
          </p:cNvGraphicFramePr>
          <p:nvPr>
            <p:extLst>
              <p:ext uri="{D42A27DB-BD31-4B8C-83A1-F6EECF244321}">
                <p14:modId xmlns:p14="http://schemas.microsoft.com/office/powerpoint/2010/main" val="2067025708"/>
              </p:ext>
            </p:extLst>
          </p:nvPr>
        </p:nvGraphicFramePr>
        <p:xfrm>
          <a:off x="199716" y="1198030"/>
          <a:ext cx="11876287" cy="4878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491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FE48-8CEF-8D76-1E7F-C03A0E3266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BF4DBF-C795-2E0C-CEDB-D4B31A370551}"/>
              </a:ext>
            </a:extLst>
          </p:cNvPr>
          <p:cNvSpPr>
            <a:spLocks noGrp="1"/>
          </p:cNvSpPr>
          <p:nvPr>
            <p:ph type="title"/>
          </p:nvPr>
        </p:nvSpPr>
        <p:spPr/>
        <p:txBody>
          <a:bodyPr>
            <a:normAutofit/>
          </a:bodyPr>
          <a:lstStyle/>
          <a:p>
            <a:r>
              <a:rPr lang="pl-PL" cap="none" dirty="0"/>
              <a:t>BIOTECH IPOs</a:t>
            </a:r>
            <a:endParaRPr lang="en-GB" cap="none" dirty="0"/>
          </a:p>
        </p:txBody>
      </p:sp>
      <p:sp>
        <p:nvSpPr>
          <p:cNvPr id="5" name="Text Placeholder 4">
            <a:extLst>
              <a:ext uri="{FF2B5EF4-FFF2-40B4-BE49-F238E27FC236}">
                <a16:creationId xmlns:a16="http://schemas.microsoft.com/office/drawing/2014/main" id="{6DAD8FF5-E553-D35B-CBF9-5E7943BD4F76}"/>
              </a:ext>
            </a:extLst>
          </p:cNvPr>
          <p:cNvSpPr>
            <a:spLocks noGrp="1"/>
          </p:cNvSpPr>
          <p:nvPr>
            <p:ph type="body" sz="quarter" idx="14"/>
          </p:nvPr>
        </p:nvSpPr>
        <p:spPr/>
        <p:txBody>
          <a:bodyPr>
            <a:normAutofit fontScale="92500" lnSpcReduction="10000"/>
          </a:bodyPr>
          <a:lstStyle/>
          <a:p>
            <a:pPr marL="0" indent="0">
              <a:buNone/>
            </a:pPr>
            <a:r>
              <a:rPr lang="en-GB" sz="1900" cap="all" dirty="0">
                <a:solidFill>
                  <a:srgbClr val="98C739"/>
                </a:solidFill>
              </a:rPr>
              <a:t>Dutch </a:t>
            </a:r>
            <a:r>
              <a:rPr lang="pl-PL" sz="1900" cap="all" dirty="0">
                <a:solidFill>
                  <a:srgbClr val="98C739"/>
                </a:solidFill>
              </a:rPr>
              <a:t>BIOTECH</a:t>
            </a:r>
            <a:r>
              <a:rPr lang="en-GB" sz="1900" cap="all" dirty="0">
                <a:solidFill>
                  <a:srgbClr val="98C739"/>
                </a:solidFill>
              </a:rPr>
              <a:t> COMPANIES </a:t>
            </a:r>
            <a:r>
              <a:rPr lang="pl-PL" sz="1900" cap="all" dirty="0">
                <a:solidFill>
                  <a:srgbClr val="98C739"/>
                </a:solidFill>
              </a:rPr>
              <a:t>THAT WENT PUBLIC</a:t>
            </a:r>
            <a:r>
              <a:rPr lang="en-IE" sz="1900" cap="all" dirty="0">
                <a:solidFill>
                  <a:srgbClr val="98C739"/>
                </a:solidFill>
              </a:rPr>
              <a:t> Worldwide </a:t>
            </a:r>
            <a:r>
              <a:rPr lang="en-GB" sz="1900" cap="all" dirty="0">
                <a:solidFill>
                  <a:srgbClr val="98C739"/>
                </a:solidFill>
              </a:rPr>
              <a:t>|</a:t>
            </a:r>
            <a:r>
              <a:rPr lang="pl-PL" sz="1900" cap="all" dirty="0">
                <a:solidFill>
                  <a:srgbClr val="98C739"/>
                </a:solidFill>
              </a:rPr>
              <a:t> </a:t>
            </a:r>
            <a:r>
              <a:rPr lang="en-GB" sz="1900" cap="all" dirty="0">
                <a:solidFill>
                  <a:srgbClr val="98C739"/>
                </a:solidFill>
              </a:rPr>
              <a:t>20</a:t>
            </a:r>
            <a:r>
              <a:rPr lang="en-MY" sz="1900" cap="all" dirty="0">
                <a:solidFill>
                  <a:srgbClr val="98C739"/>
                </a:solidFill>
              </a:rPr>
              <a:t>13</a:t>
            </a:r>
            <a:r>
              <a:rPr lang="en-GB" sz="1900" cap="all" dirty="0">
                <a:solidFill>
                  <a:srgbClr val="98C739"/>
                </a:solidFill>
              </a:rPr>
              <a:t>-20</a:t>
            </a:r>
            <a:r>
              <a:rPr lang="pl-PL" sz="1900" cap="all" dirty="0">
                <a:solidFill>
                  <a:srgbClr val="98C739"/>
                </a:solidFill>
              </a:rPr>
              <a:t>2</a:t>
            </a:r>
            <a:r>
              <a:rPr lang="en-MY" sz="1900" cap="all" dirty="0">
                <a:solidFill>
                  <a:srgbClr val="98C739"/>
                </a:solidFill>
              </a:rPr>
              <a:t>5</a:t>
            </a:r>
            <a:endParaRPr lang="en-GB" sz="1900" cap="all" dirty="0">
              <a:solidFill>
                <a:srgbClr val="98C739"/>
              </a:solidFill>
            </a:endParaRPr>
          </a:p>
          <a:p>
            <a:endParaRPr lang="en-GB" dirty="0"/>
          </a:p>
        </p:txBody>
      </p:sp>
      <p:sp>
        <p:nvSpPr>
          <p:cNvPr id="8" name="Dia számának helye 20">
            <a:extLst>
              <a:ext uri="{FF2B5EF4-FFF2-40B4-BE49-F238E27FC236}">
                <a16:creationId xmlns:a16="http://schemas.microsoft.com/office/drawing/2014/main" id="{8C2326FC-BA96-65CF-02D8-D7CDD4C8367E}"/>
              </a:ext>
            </a:extLst>
          </p:cNvPr>
          <p:cNvSpPr>
            <a:spLocks noGrp="1"/>
          </p:cNvSpPr>
          <p:nvPr>
            <p:ph type="sldNum" sz="quarter" idx="12"/>
          </p:nvPr>
        </p:nvSpPr>
        <p:spPr/>
        <p:txBody>
          <a:bodyPr/>
          <a:lstStyle/>
          <a:p>
            <a:fld id="{90222BD9-5D38-4504-B11E-79F48CA3D099}" type="slidenum">
              <a:rPr lang="hu-HU" smtClean="0"/>
              <a:pPr/>
              <a:t>14</a:t>
            </a:fld>
            <a:endParaRPr lang="hu-HU" dirty="0"/>
          </a:p>
        </p:txBody>
      </p:sp>
      <p:grpSp>
        <p:nvGrpSpPr>
          <p:cNvPr id="9" name="Csoportba foglalás 8">
            <a:extLst>
              <a:ext uri="{FF2B5EF4-FFF2-40B4-BE49-F238E27FC236}">
                <a16:creationId xmlns:a16="http://schemas.microsoft.com/office/drawing/2014/main" id="{C4B8846B-AD1E-5006-DA24-E65F0E20D318}"/>
              </a:ext>
            </a:extLst>
          </p:cNvPr>
          <p:cNvGrpSpPr/>
          <p:nvPr/>
        </p:nvGrpSpPr>
        <p:grpSpPr>
          <a:xfrm>
            <a:off x="0" y="1176768"/>
            <a:ext cx="6422261" cy="127890"/>
            <a:chOff x="-4305159" y="1104050"/>
            <a:chExt cx="6422261" cy="127890"/>
          </a:xfrm>
        </p:grpSpPr>
        <p:sp>
          <p:nvSpPr>
            <p:cNvPr id="10" name="Téglalap 9">
              <a:extLst>
                <a:ext uri="{FF2B5EF4-FFF2-40B4-BE49-F238E27FC236}">
                  <a16:creationId xmlns:a16="http://schemas.microsoft.com/office/drawing/2014/main" id="{77F7ACDC-B5DB-F4E5-3953-80281C5392CF}"/>
                </a:ext>
              </a:extLst>
            </p:cNvPr>
            <p:cNvSpPr/>
            <p:nvPr/>
          </p:nvSpPr>
          <p:spPr>
            <a:xfrm>
              <a:off x="-4305159" y="1145136"/>
              <a:ext cx="63134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Ellipszis 10">
              <a:extLst>
                <a:ext uri="{FF2B5EF4-FFF2-40B4-BE49-F238E27FC236}">
                  <a16:creationId xmlns:a16="http://schemas.microsoft.com/office/drawing/2014/main" id="{14B22116-A46F-261A-34E6-939AF970A31D}"/>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17" name="Picture 16">
            <a:extLst>
              <a:ext uri="{FF2B5EF4-FFF2-40B4-BE49-F238E27FC236}">
                <a16:creationId xmlns:a16="http://schemas.microsoft.com/office/drawing/2014/main" id="{F2BA9B94-AE00-F383-135B-9C032475D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18" y="3260715"/>
            <a:ext cx="715575" cy="584775"/>
          </a:xfrm>
          <a:prstGeom prst="rect">
            <a:avLst/>
          </a:prstGeom>
        </p:spPr>
      </p:pic>
      <p:sp>
        <p:nvSpPr>
          <p:cNvPr id="18" name="TextBox 11">
            <a:extLst>
              <a:ext uri="{FF2B5EF4-FFF2-40B4-BE49-F238E27FC236}">
                <a16:creationId xmlns:a16="http://schemas.microsoft.com/office/drawing/2014/main" id="{74BD1092-A73F-8682-7AE7-2E8F37F48E75}"/>
              </a:ext>
            </a:extLst>
          </p:cNvPr>
          <p:cNvSpPr txBox="1"/>
          <p:nvPr/>
        </p:nvSpPr>
        <p:spPr>
          <a:xfrm>
            <a:off x="5626603" y="3853874"/>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$116.7M</a:t>
            </a:r>
          </a:p>
        </p:txBody>
      </p:sp>
      <p:sp>
        <p:nvSpPr>
          <p:cNvPr id="6" name="TextBox 5">
            <a:extLst>
              <a:ext uri="{FF2B5EF4-FFF2-40B4-BE49-F238E27FC236}">
                <a16:creationId xmlns:a16="http://schemas.microsoft.com/office/drawing/2014/main" id="{9CAE4722-83BD-FDB4-B992-B06A05A7806E}"/>
              </a:ext>
            </a:extLst>
          </p:cNvPr>
          <p:cNvSpPr txBox="1"/>
          <p:nvPr/>
        </p:nvSpPr>
        <p:spPr>
          <a:xfrm>
            <a:off x="1375227" y="2066723"/>
            <a:ext cx="959715" cy="584775"/>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2021-2025</a:t>
            </a:r>
            <a:endParaRPr lang="en-CH" sz="1600" b="1" cap="all" dirty="0">
              <a:solidFill>
                <a:schemeClr val="bg2">
                  <a:lumMod val="50000"/>
                </a:schemeClr>
              </a:solidFill>
              <a:ea typeface="Roboto" panose="02000000000000000000" pitchFamily="2" charset="0"/>
            </a:endParaRPr>
          </a:p>
        </p:txBody>
      </p:sp>
      <p:sp>
        <p:nvSpPr>
          <p:cNvPr id="21" name="TextBox 20">
            <a:extLst>
              <a:ext uri="{FF2B5EF4-FFF2-40B4-BE49-F238E27FC236}">
                <a16:creationId xmlns:a16="http://schemas.microsoft.com/office/drawing/2014/main" id="{3C355AB1-6E80-AD48-3671-4F78E06C4E3B}"/>
              </a:ext>
            </a:extLst>
          </p:cNvPr>
          <p:cNvSpPr txBox="1"/>
          <p:nvPr/>
        </p:nvSpPr>
        <p:spPr>
          <a:xfrm>
            <a:off x="1375228" y="4724112"/>
            <a:ext cx="959715" cy="584775"/>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2013-2016</a:t>
            </a:r>
            <a:endParaRPr lang="en-CH" sz="1600" b="1" cap="all" dirty="0">
              <a:solidFill>
                <a:schemeClr val="bg2">
                  <a:lumMod val="50000"/>
                </a:schemeClr>
              </a:solidFill>
              <a:ea typeface="Roboto" panose="02000000000000000000" pitchFamily="2" charset="0"/>
            </a:endParaRPr>
          </a:p>
        </p:txBody>
      </p:sp>
      <p:sp>
        <p:nvSpPr>
          <p:cNvPr id="22" name="TextBox 21">
            <a:extLst>
              <a:ext uri="{FF2B5EF4-FFF2-40B4-BE49-F238E27FC236}">
                <a16:creationId xmlns:a16="http://schemas.microsoft.com/office/drawing/2014/main" id="{74952AC8-B3E9-7347-D0D7-0EE68A8823CF}"/>
              </a:ext>
            </a:extLst>
          </p:cNvPr>
          <p:cNvSpPr txBox="1"/>
          <p:nvPr/>
        </p:nvSpPr>
        <p:spPr>
          <a:xfrm>
            <a:off x="1375227" y="3391918"/>
            <a:ext cx="959715" cy="584775"/>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2017-2020</a:t>
            </a:r>
            <a:endParaRPr lang="en-CH" sz="1600" b="1" cap="all" dirty="0">
              <a:solidFill>
                <a:schemeClr val="bg2">
                  <a:lumMod val="50000"/>
                </a:schemeClr>
              </a:solidFill>
              <a:ea typeface="Roboto" panose="02000000000000000000" pitchFamily="2" charset="0"/>
            </a:endParaRPr>
          </a:p>
        </p:txBody>
      </p:sp>
      <p:pic>
        <p:nvPicPr>
          <p:cNvPr id="30" name="Picture 29">
            <a:extLst>
              <a:ext uri="{FF2B5EF4-FFF2-40B4-BE49-F238E27FC236}">
                <a16:creationId xmlns:a16="http://schemas.microsoft.com/office/drawing/2014/main" id="{347B657A-F12D-F29E-C710-354546069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4942" y="2093014"/>
            <a:ext cx="1425130" cy="461601"/>
          </a:xfrm>
          <a:prstGeom prst="rect">
            <a:avLst/>
          </a:prstGeom>
        </p:spPr>
      </p:pic>
      <p:sp>
        <p:nvSpPr>
          <p:cNvPr id="31" name="TextBox 1">
            <a:extLst>
              <a:ext uri="{FF2B5EF4-FFF2-40B4-BE49-F238E27FC236}">
                <a16:creationId xmlns:a16="http://schemas.microsoft.com/office/drawing/2014/main" id="{1A5992ED-1BF7-46CE-083F-17EF2890BE4C}"/>
              </a:ext>
            </a:extLst>
          </p:cNvPr>
          <p:cNvSpPr txBox="1"/>
          <p:nvPr/>
        </p:nvSpPr>
        <p:spPr>
          <a:xfrm>
            <a:off x="2828931" y="2617392"/>
            <a:ext cx="626394"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$328M</a:t>
            </a:r>
          </a:p>
        </p:txBody>
      </p:sp>
      <p:sp>
        <p:nvSpPr>
          <p:cNvPr id="13" name="TextBox 12">
            <a:extLst>
              <a:ext uri="{FF2B5EF4-FFF2-40B4-BE49-F238E27FC236}">
                <a16:creationId xmlns:a16="http://schemas.microsoft.com/office/drawing/2014/main" id="{66C8A9F8-49D6-54C1-054A-93066A974073}"/>
              </a:ext>
            </a:extLst>
          </p:cNvPr>
          <p:cNvSpPr txBox="1"/>
          <p:nvPr/>
        </p:nvSpPr>
        <p:spPr>
          <a:xfrm>
            <a:off x="2334943" y="5738849"/>
            <a:ext cx="987976" cy="338554"/>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+$200M</a:t>
            </a:r>
            <a:endParaRPr lang="en-CH" sz="1600" b="1" cap="all" dirty="0">
              <a:solidFill>
                <a:schemeClr val="bg2">
                  <a:lumMod val="50000"/>
                </a:schemeClr>
              </a:solidFill>
              <a:ea typeface="Roboto" panose="02000000000000000000" pitchFamily="2" charset="0"/>
            </a:endParaRPr>
          </a:p>
        </p:txBody>
      </p:sp>
      <p:sp>
        <p:nvSpPr>
          <p:cNvPr id="35" name="TextBox 34">
            <a:extLst>
              <a:ext uri="{FF2B5EF4-FFF2-40B4-BE49-F238E27FC236}">
                <a16:creationId xmlns:a16="http://schemas.microsoft.com/office/drawing/2014/main" id="{C62C604C-3117-2627-D775-CF37C7456BD7}"/>
              </a:ext>
            </a:extLst>
          </p:cNvPr>
          <p:cNvSpPr txBox="1"/>
          <p:nvPr/>
        </p:nvSpPr>
        <p:spPr>
          <a:xfrm>
            <a:off x="8754905" y="5738849"/>
            <a:ext cx="1349802" cy="338554"/>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$0-100M</a:t>
            </a:r>
            <a:endParaRPr lang="en-CH" sz="1600" b="1" cap="all" dirty="0">
              <a:solidFill>
                <a:schemeClr val="bg2">
                  <a:lumMod val="50000"/>
                </a:schemeClr>
              </a:solidFill>
              <a:ea typeface="Roboto" panose="02000000000000000000" pitchFamily="2" charset="0"/>
            </a:endParaRPr>
          </a:p>
        </p:txBody>
      </p:sp>
      <p:sp>
        <p:nvSpPr>
          <p:cNvPr id="38" name="TextBox 37">
            <a:extLst>
              <a:ext uri="{FF2B5EF4-FFF2-40B4-BE49-F238E27FC236}">
                <a16:creationId xmlns:a16="http://schemas.microsoft.com/office/drawing/2014/main" id="{652AFCB2-99CD-F315-D6A9-EE4BBDB2C65D}"/>
              </a:ext>
            </a:extLst>
          </p:cNvPr>
          <p:cNvSpPr txBox="1"/>
          <p:nvPr/>
        </p:nvSpPr>
        <p:spPr>
          <a:xfrm>
            <a:off x="5424892" y="5737672"/>
            <a:ext cx="1349802" cy="338554"/>
          </a:xfrm>
          <a:prstGeom prst="rect">
            <a:avLst/>
          </a:prstGeom>
          <a:noFill/>
        </p:spPr>
        <p:txBody>
          <a:bodyPr wrap="square" rtlCol="0">
            <a:spAutoFit/>
          </a:bodyPr>
          <a:lstStyle/>
          <a:p>
            <a:r>
              <a:rPr lang="de-DE" sz="1600" b="1" cap="all" dirty="0">
                <a:solidFill>
                  <a:schemeClr val="bg2">
                    <a:lumMod val="50000"/>
                  </a:schemeClr>
                </a:solidFill>
                <a:ea typeface="Roboto" panose="02000000000000000000" pitchFamily="2" charset="0"/>
              </a:rPr>
              <a:t>$100-200M</a:t>
            </a:r>
            <a:endParaRPr lang="en-CH" sz="1600" b="1" cap="all" dirty="0">
              <a:solidFill>
                <a:schemeClr val="bg2">
                  <a:lumMod val="50000"/>
                </a:schemeClr>
              </a:solidFill>
              <a:ea typeface="Roboto" panose="02000000000000000000" pitchFamily="2" charset="0"/>
            </a:endParaRPr>
          </a:p>
        </p:txBody>
      </p:sp>
      <p:sp>
        <p:nvSpPr>
          <p:cNvPr id="15" name="Text Placeholder 14">
            <a:extLst>
              <a:ext uri="{FF2B5EF4-FFF2-40B4-BE49-F238E27FC236}">
                <a16:creationId xmlns:a16="http://schemas.microsoft.com/office/drawing/2014/main" id="{E13AD9DC-8AAB-70F9-27EB-51CDBE0DC59C}"/>
              </a:ext>
            </a:extLst>
          </p:cNvPr>
          <p:cNvSpPr>
            <a:spLocks noGrp="1"/>
          </p:cNvSpPr>
          <p:nvPr>
            <p:ph type="body" sz="quarter" idx="13"/>
          </p:nvPr>
        </p:nvSpPr>
        <p:spPr/>
        <p:txBody>
          <a:bodyPr/>
          <a:lstStyle/>
          <a:p>
            <a:pPr marL="0" marR="0" lvl="0" indent="0" algn="l" defTabSz="914400" rtl="0" eaLnBrk="1" fontAlgn="auto" latinLnBrk="0" hangingPunct="1">
              <a:lnSpc>
                <a:spcPct val="90000"/>
              </a:lnSpc>
              <a:spcBef>
                <a:spcPts val="1000"/>
              </a:spcBef>
              <a:spcAft>
                <a:spcPts val="0"/>
              </a:spcAft>
              <a:buClr>
                <a:srgbClr val="95C03C"/>
              </a:buClr>
              <a:buSzTx/>
              <a:buFont typeface="Wingdings" panose="05000000000000000000" pitchFamily="2" charset="2"/>
              <a:buNone/>
              <a:tabLst/>
              <a:defRPr/>
            </a:pPr>
            <a:r>
              <a:rPr kumimoji="0" lang="pl-PL" sz="1100" b="0" i="0" u="none" strike="noStrike" kern="1200" cap="none" spc="0" normalizeH="0" baseline="0" noProof="0" dirty="0">
                <a:ln>
                  <a:noFill/>
                </a:ln>
                <a:solidFill>
                  <a:srgbClr val="4D4D4C"/>
                </a:solidFill>
                <a:effectLst/>
                <a:uLnTx/>
                <a:uFillTx/>
                <a:latin typeface="Roboto"/>
                <a:ea typeface="Roboto" panose="02000000000000000000" pitchFamily="2" charset="0"/>
                <a:cs typeface="+mn-cs"/>
              </a:rPr>
              <a:t>Included are Biotech – Therapeutics and Diagnostics, Biotech – R&amp;D Services, and Other Biotech companies. </a:t>
            </a:r>
            <a:endParaRPr kumimoji="0" lang="en-GB" sz="1100" b="0" i="0" u="none" strike="noStrike" kern="1200" cap="none" spc="0" normalizeH="0" baseline="0" noProof="0" dirty="0">
              <a:ln>
                <a:noFill/>
              </a:ln>
              <a:solidFill>
                <a:srgbClr val="4D4D4C"/>
              </a:solidFill>
              <a:effectLst/>
              <a:uLnTx/>
              <a:uFillTx/>
              <a:latin typeface="Roboto"/>
              <a:ea typeface="Roboto" panose="02000000000000000000" pitchFamily="2" charset="0"/>
              <a:cs typeface="+mn-cs"/>
            </a:endParaRPr>
          </a:p>
          <a:p>
            <a:endParaRPr lang="en-MY" dirty="0"/>
          </a:p>
        </p:txBody>
      </p:sp>
      <p:pic>
        <p:nvPicPr>
          <p:cNvPr id="2" name="Picture 1">
            <a:extLst>
              <a:ext uri="{FF2B5EF4-FFF2-40B4-BE49-F238E27FC236}">
                <a16:creationId xmlns:a16="http://schemas.microsoft.com/office/drawing/2014/main" id="{E6EB473F-A224-6066-203D-EBF5A93C6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7137" y="2278264"/>
            <a:ext cx="1050968" cy="461601"/>
          </a:xfrm>
          <a:prstGeom prst="rect">
            <a:avLst/>
          </a:prstGeom>
        </p:spPr>
      </p:pic>
      <p:pic>
        <p:nvPicPr>
          <p:cNvPr id="16" name="Picture 15">
            <a:extLst>
              <a:ext uri="{FF2B5EF4-FFF2-40B4-BE49-F238E27FC236}">
                <a16:creationId xmlns:a16="http://schemas.microsoft.com/office/drawing/2014/main" id="{8945BE18-BE65-FB76-AF15-BAAD2A1B1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5970" y="4912144"/>
            <a:ext cx="974944" cy="323821"/>
          </a:xfrm>
          <a:prstGeom prst="rect">
            <a:avLst/>
          </a:prstGeom>
        </p:spPr>
      </p:pic>
      <p:sp>
        <p:nvSpPr>
          <p:cNvPr id="19" name="TextBox 11">
            <a:extLst>
              <a:ext uri="{FF2B5EF4-FFF2-40B4-BE49-F238E27FC236}">
                <a16:creationId xmlns:a16="http://schemas.microsoft.com/office/drawing/2014/main" id="{E91DAC5E-2961-9936-0996-325A40ECB0AC}"/>
              </a:ext>
            </a:extLst>
          </p:cNvPr>
          <p:cNvSpPr txBox="1"/>
          <p:nvPr/>
        </p:nvSpPr>
        <p:spPr>
          <a:xfrm>
            <a:off x="9562662" y="4981231"/>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$54.21M</a:t>
            </a:r>
          </a:p>
        </p:txBody>
      </p:sp>
      <p:sp>
        <p:nvSpPr>
          <p:cNvPr id="25" name="TextBox 24">
            <a:extLst>
              <a:ext uri="{FF2B5EF4-FFF2-40B4-BE49-F238E27FC236}">
                <a16:creationId xmlns:a16="http://schemas.microsoft.com/office/drawing/2014/main" id="{5107CBC5-1575-5187-B137-FD31F45D649E}"/>
              </a:ext>
            </a:extLst>
          </p:cNvPr>
          <p:cNvSpPr txBox="1"/>
          <p:nvPr/>
        </p:nvSpPr>
        <p:spPr>
          <a:xfrm>
            <a:off x="5624044" y="2721440"/>
            <a:ext cx="700058" cy="246221"/>
          </a:xfrm>
          <a:prstGeom prst="rect">
            <a:avLst/>
          </a:prstGeom>
          <a:noFill/>
        </p:spPr>
        <p:txBody>
          <a:bodyPr wrap="square" rtlCol="0">
            <a:spAutoFit/>
          </a:bodyPr>
          <a:lstStyle/>
          <a:p>
            <a:r>
              <a:rPr lang="de-DE" sz="1000" b="1" dirty="0"/>
              <a:t>$100.5M</a:t>
            </a:r>
            <a:endParaRPr lang="en-CH" sz="1000" b="1" dirty="0"/>
          </a:p>
        </p:txBody>
      </p:sp>
      <p:sp>
        <p:nvSpPr>
          <p:cNvPr id="26" name="TextBox 11">
            <a:extLst>
              <a:ext uri="{FF2B5EF4-FFF2-40B4-BE49-F238E27FC236}">
                <a16:creationId xmlns:a16="http://schemas.microsoft.com/office/drawing/2014/main" id="{3207B6F7-0E57-9CFC-FBF1-C7BAFB6DD8D2}"/>
              </a:ext>
            </a:extLst>
          </p:cNvPr>
          <p:cNvSpPr txBox="1"/>
          <p:nvPr/>
        </p:nvSpPr>
        <p:spPr>
          <a:xfrm>
            <a:off x="5590028" y="5222439"/>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$131.68M</a:t>
            </a:r>
          </a:p>
        </p:txBody>
      </p:sp>
      <p:pic>
        <p:nvPicPr>
          <p:cNvPr id="28" name="Picture 27">
            <a:extLst>
              <a:ext uri="{FF2B5EF4-FFF2-40B4-BE49-F238E27FC236}">
                <a16:creationId xmlns:a16="http://schemas.microsoft.com/office/drawing/2014/main" id="{9DBA161D-E278-05F1-5E89-D47A496311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55551" y="4600340"/>
            <a:ext cx="668551" cy="668551"/>
          </a:xfrm>
          <a:prstGeom prst="rect">
            <a:avLst/>
          </a:prstGeom>
        </p:spPr>
      </p:pic>
      <p:pic>
        <p:nvPicPr>
          <p:cNvPr id="29" name="Picture 28">
            <a:extLst>
              <a:ext uri="{FF2B5EF4-FFF2-40B4-BE49-F238E27FC236}">
                <a16:creationId xmlns:a16="http://schemas.microsoft.com/office/drawing/2014/main" id="{9A31D6A9-A3D1-2AA1-827E-6F6463E2D33B}"/>
              </a:ext>
            </a:extLst>
          </p:cNvPr>
          <p:cNvPicPr>
            <a:picLocks noChangeAspect="1"/>
          </p:cNvPicPr>
          <p:nvPr/>
        </p:nvPicPr>
        <p:blipFill>
          <a:blip r:embed="rId7"/>
          <a:stretch>
            <a:fillRect/>
          </a:stretch>
        </p:blipFill>
        <p:spPr>
          <a:xfrm>
            <a:off x="8393348" y="5245038"/>
            <a:ext cx="1056023" cy="265934"/>
          </a:xfrm>
          <a:prstGeom prst="rect">
            <a:avLst/>
          </a:prstGeom>
        </p:spPr>
      </p:pic>
      <p:sp>
        <p:nvSpPr>
          <p:cNvPr id="32" name="TextBox 11">
            <a:extLst>
              <a:ext uri="{FF2B5EF4-FFF2-40B4-BE49-F238E27FC236}">
                <a16:creationId xmlns:a16="http://schemas.microsoft.com/office/drawing/2014/main" id="{0DD03798-2BA4-30C7-98A6-23ABE8667621}"/>
              </a:ext>
            </a:extLst>
          </p:cNvPr>
          <p:cNvSpPr txBox="1"/>
          <p:nvPr/>
        </p:nvSpPr>
        <p:spPr>
          <a:xfrm>
            <a:off x="8611678" y="5491451"/>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$47.30M</a:t>
            </a:r>
          </a:p>
        </p:txBody>
      </p:sp>
      <p:sp>
        <p:nvSpPr>
          <p:cNvPr id="37" name="TextBox 11">
            <a:extLst>
              <a:ext uri="{FF2B5EF4-FFF2-40B4-BE49-F238E27FC236}">
                <a16:creationId xmlns:a16="http://schemas.microsoft.com/office/drawing/2014/main" id="{9EEAB5F6-7FC4-AC98-EDE8-1F65C770DB13}"/>
              </a:ext>
            </a:extLst>
          </p:cNvPr>
          <p:cNvSpPr txBox="1"/>
          <p:nvPr/>
        </p:nvSpPr>
        <p:spPr>
          <a:xfrm>
            <a:off x="9773247" y="4687976"/>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$81.90M</a:t>
            </a:r>
          </a:p>
        </p:txBody>
      </p:sp>
      <p:pic>
        <p:nvPicPr>
          <p:cNvPr id="43" name="Picture 42">
            <a:extLst>
              <a:ext uri="{FF2B5EF4-FFF2-40B4-BE49-F238E27FC236}">
                <a16:creationId xmlns:a16="http://schemas.microsoft.com/office/drawing/2014/main" id="{8DC58A12-EF8E-7B0C-0B6B-34FA4DFE2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49319" y="4420048"/>
            <a:ext cx="1110776" cy="246222"/>
          </a:xfrm>
          <a:prstGeom prst="rect">
            <a:avLst/>
          </a:prstGeom>
        </p:spPr>
      </p:pic>
      <p:pic>
        <p:nvPicPr>
          <p:cNvPr id="12" name="Picture 11">
            <a:extLst>
              <a:ext uri="{FF2B5EF4-FFF2-40B4-BE49-F238E27FC236}">
                <a16:creationId xmlns:a16="http://schemas.microsoft.com/office/drawing/2014/main" id="{F7273A26-F024-8D9C-FEE5-CC8EE9CB7F70}"/>
              </a:ext>
            </a:extLst>
          </p:cNvPr>
          <p:cNvPicPr>
            <a:picLocks noChangeAspect="1"/>
          </p:cNvPicPr>
          <p:nvPr/>
        </p:nvPicPr>
        <p:blipFill>
          <a:blip r:embed="rId9">
            <a:extLst>
              <a:ext uri="{28A0092B-C50C-407E-A947-70E740481C1C}">
                <a14:useLocalDpi xmlns:a14="http://schemas.microsoft.com/office/drawing/2010/main" val="0"/>
              </a:ext>
            </a:extLst>
          </a:blip>
          <a:srcRect t="33130" b="24092"/>
          <a:stretch>
            <a:fillRect/>
          </a:stretch>
        </p:blipFill>
        <p:spPr>
          <a:xfrm>
            <a:off x="5449012" y="1792593"/>
            <a:ext cx="1055240" cy="246221"/>
          </a:xfrm>
          <a:prstGeom prst="rect">
            <a:avLst/>
          </a:prstGeom>
        </p:spPr>
      </p:pic>
      <p:sp>
        <p:nvSpPr>
          <p:cNvPr id="14" name="TextBox 13">
            <a:extLst>
              <a:ext uri="{FF2B5EF4-FFF2-40B4-BE49-F238E27FC236}">
                <a16:creationId xmlns:a16="http://schemas.microsoft.com/office/drawing/2014/main" id="{AFF8DE66-5417-382B-9C10-F94AD2029CA9}"/>
              </a:ext>
            </a:extLst>
          </p:cNvPr>
          <p:cNvSpPr txBox="1"/>
          <p:nvPr/>
        </p:nvSpPr>
        <p:spPr>
          <a:xfrm>
            <a:off x="5679050" y="2043581"/>
            <a:ext cx="700058" cy="246221"/>
          </a:xfrm>
          <a:prstGeom prst="rect">
            <a:avLst/>
          </a:prstGeom>
          <a:noFill/>
        </p:spPr>
        <p:txBody>
          <a:bodyPr wrap="square" rtlCol="0">
            <a:spAutoFit/>
          </a:bodyPr>
          <a:lstStyle/>
          <a:p>
            <a:r>
              <a:rPr lang="de-DE" sz="1000" b="1" dirty="0"/>
              <a:t>$165M</a:t>
            </a:r>
            <a:endParaRPr lang="en-CH" sz="1000" b="1" dirty="0"/>
          </a:p>
        </p:txBody>
      </p:sp>
      <p:sp>
        <p:nvSpPr>
          <p:cNvPr id="33" name="Rectangle 32">
            <a:extLst>
              <a:ext uri="{FF2B5EF4-FFF2-40B4-BE49-F238E27FC236}">
                <a16:creationId xmlns:a16="http://schemas.microsoft.com/office/drawing/2014/main" id="{C2C5BABC-0EE0-892A-18A6-1DD1DC9447B8}"/>
              </a:ext>
            </a:extLst>
          </p:cNvPr>
          <p:cNvSpPr/>
          <p:nvPr/>
        </p:nvSpPr>
        <p:spPr>
          <a:xfrm>
            <a:off x="1227351" y="1689719"/>
            <a:ext cx="9498563" cy="1343831"/>
          </a:xfrm>
          <a:prstGeom prst="rect">
            <a:avLst/>
          </a:prstGeom>
          <a:solidFill>
            <a:schemeClr val="accent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pic>
        <p:nvPicPr>
          <p:cNvPr id="23" name="Picture 22">
            <a:extLst>
              <a:ext uri="{FF2B5EF4-FFF2-40B4-BE49-F238E27FC236}">
                <a16:creationId xmlns:a16="http://schemas.microsoft.com/office/drawing/2014/main" id="{709D04D7-5FCE-5798-6F70-B23D602BDB8C}"/>
              </a:ext>
            </a:extLst>
          </p:cNvPr>
          <p:cNvPicPr>
            <a:picLocks noChangeAspect="1"/>
          </p:cNvPicPr>
          <p:nvPr/>
        </p:nvPicPr>
        <p:blipFill>
          <a:blip r:embed="rId10">
            <a:extLst>
              <a:ext uri="{28A0092B-C50C-407E-A947-70E740481C1C}">
                <a14:useLocalDpi xmlns:a14="http://schemas.microsoft.com/office/drawing/2010/main" val="0"/>
              </a:ext>
            </a:extLst>
          </a:blip>
          <a:srcRect l="3617" t="21005" r="3217" b="25589"/>
          <a:stretch>
            <a:fillRect/>
          </a:stretch>
        </p:blipFill>
        <p:spPr>
          <a:xfrm>
            <a:off x="8170810" y="4380458"/>
            <a:ext cx="1310269" cy="408202"/>
          </a:xfrm>
          <a:prstGeom prst="rect">
            <a:avLst/>
          </a:prstGeom>
        </p:spPr>
      </p:pic>
      <p:sp>
        <p:nvSpPr>
          <p:cNvPr id="24" name="TextBox 11">
            <a:extLst>
              <a:ext uri="{FF2B5EF4-FFF2-40B4-BE49-F238E27FC236}">
                <a16:creationId xmlns:a16="http://schemas.microsoft.com/office/drawing/2014/main" id="{8B789E6C-7A31-9F84-3BB4-F914C29C1F56}"/>
              </a:ext>
            </a:extLst>
          </p:cNvPr>
          <p:cNvSpPr txBox="1"/>
          <p:nvPr/>
        </p:nvSpPr>
        <p:spPr>
          <a:xfrm>
            <a:off x="8562269" y="4715967"/>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$89.70M</a:t>
            </a:r>
          </a:p>
        </p:txBody>
      </p:sp>
      <p:pic>
        <p:nvPicPr>
          <p:cNvPr id="34" name="Picture 33">
            <a:extLst>
              <a:ext uri="{FF2B5EF4-FFF2-40B4-BE49-F238E27FC236}">
                <a16:creationId xmlns:a16="http://schemas.microsoft.com/office/drawing/2014/main" id="{828D61E8-AEAC-1F4A-BC47-EB0F18E9BC7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85433" y="5235724"/>
            <a:ext cx="773208" cy="322902"/>
          </a:xfrm>
          <a:prstGeom prst="rect">
            <a:avLst/>
          </a:prstGeom>
        </p:spPr>
      </p:pic>
      <p:sp>
        <p:nvSpPr>
          <p:cNvPr id="36" name="TextBox 11">
            <a:extLst>
              <a:ext uri="{FF2B5EF4-FFF2-40B4-BE49-F238E27FC236}">
                <a16:creationId xmlns:a16="http://schemas.microsoft.com/office/drawing/2014/main" id="{A06260DA-F78C-2CAE-7549-DF24F1F44052}"/>
              </a:ext>
            </a:extLst>
          </p:cNvPr>
          <p:cNvSpPr txBox="1"/>
          <p:nvPr/>
        </p:nvSpPr>
        <p:spPr>
          <a:xfrm>
            <a:off x="9718103" y="5498052"/>
            <a:ext cx="773208" cy="246221"/>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MY" sz="1000" b="1" dirty="0"/>
              <a:t>$36.30M</a:t>
            </a:r>
          </a:p>
        </p:txBody>
      </p:sp>
      <p:sp>
        <p:nvSpPr>
          <p:cNvPr id="39" name="Rectangle 38">
            <a:extLst>
              <a:ext uri="{FF2B5EF4-FFF2-40B4-BE49-F238E27FC236}">
                <a16:creationId xmlns:a16="http://schemas.microsoft.com/office/drawing/2014/main" id="{6FB559B4-21EB-554D-F110-E9758BF4176F}"/>
              </a:ext>
            </a:extLst>
          </p:cNvPr>
          <p:cNvSpPr/>
          <p:nvPr/>
        </p:nvSpPr>
        <p:spPr>
          <a:xfrm>
            <a:off x="1260625" y="4344585"/>
            <a:ext cx="9498563" cy="1343831"/>
          </a:xfrm>
          <a:prstGeom prst="rect">
            <a:avLst/>
          </a:prstGeom>
          <a:solidFill>
            <a:schemeClr val="accent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Tree>
    <p:extLst>
      <p:ext uri="{BB962C8B-B14F-4D97-AF65-F5344CB8AC3E}">
        <p14:creationId xmlns:p14="http://schemas.microsoft.com/office/powerpoint/2010/main" val="839210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C55584-1B46-0130-E716-ABB99096C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161" y="2428730"/>
            <a:ext cx="1396843" cy="413657"/>
          </a:xfrm>
          <a:prstGeom prst="rect">
            <a:avLst/>
          </a:prstGeom>
        </p:spPr>
      </p:pic>
      <p:pic>
        <p:nvPicPr>
          <p:cNvPr id="25" name="Picture 24">
            <a:extLst>
              <a:ext uri="{FF2B5EF4-FFF2-40B4-BE49-F238E27FC236}">
                <a16:creationId xmlns:a16="http://schemas.microsoft.com/office/drawing/2014/main" id="{0BFC1E2F-8A94-8643-CD0C-610E53D1F6E6}"/>
              </a:ext>
            </a:extLst>
          </p:cNvPr>
          <p:cNvPicPr>
            <a:picLocks noChangeAspect="1"/>
          </p:cNvPicPr>
          <p:nvPr/>
        </p:nvPicPr>
        <p:blipFill>
          <a:blip r:embed="rId3">
            <a:extLst>
              <a:ext uri="{28A0092B-C50C-407E-A947-70E740481C1C}">
                <a14:useLocalDpi xmlns:a14="http://schemas.microsoft.com/office/drawing/2010/main" val="0"/>
              </a:ext>
            </a:extLst>
          </a:blip>
          <a:srcRect l="6422" r="14705"/>
          <a:stretch>
            <a:fillRect/>
          </a:stretch>
        </p:blipFill>
        <p:spPr>
          <a:xfrm>
            <a:off x="4644261" y="4500346"/>
            <a:ext cx="1498600" cy="449541"/>
          </a:xfrm>
          <a:prstGeom prst="rect">
            <a:avLst/>
          </a:prstGeom>
        </p:spPr>
      </p:pic>
      <p:pic>
        <p:nvPicPr>
          <p:cNvPr id="11" name="Picture 10">
            <a:extLst>
              <a:ext uri="{FF2B5EF4-FFF2-40B4-BE49-F238E27FC236}">
                <a16:creationId xmlns:a16="http://schemas.microsoft.com/office/drawing/2014/main" id="{00BCD56C-BBFC-9488-95AD-28B78C71C5B8}"/>
              </a:ext>
            </a:extLst>
          </p:cNvPr>
          <p:cNvPicPr>
            <a:picLocks noChangeAspect="1"/>
          </p:cNvPicPr>
          <p:nvPr/>
        </p:nvPicPr>
        <p:blipFill>
          <a:blip r:embed="rId4">
            <a:extLst>
              <a:ext uri="{28A0092B-C50C-407E-A947-70E740481C1C}">
                <a14:useLocalDpi xmlns:a14="http://schemas.microsoft.com/office/drawing/2010/main" val="0"/>
              </a:ext>
            </a:extLst>
          </a:blip>
          <a:srcRect l="6001" t="9827" r="10652" b="17064"/>
          <a:stretch>
            <a:fillRect/>
          </a:stretch>
        </p:blipFill>
        <p:spPr>
          <a:xfrm>
            <a:off x="4743511" y="3051894"/>
            <a:ext cx="1300100" cy="536296"/>
          </a:xfrm>
          <a:prstGeom prst="rect">
            <a:avLst/>
          </a:prstGeom>
        </p:spPr>
      </p:pic>
      <p:graphicFrame>
        <p:nvGraphicFramePr>
          <p:cNvPr id="14" name="Table 7">
            <a:extLst>
              <a:ext uri="{FF2B5EF4-FFF2-40B4-BE49-F238E27FC236}">
                <a16:creationId xmlns:a16="http://schemas.microsoft.com/office/drawing/2014/main" id="{484C6DFD-3A00-4AC5-8EEA-0BA4B97D5D5A}"/>
              </a:ext>
            </a:extLst>
          </p:cNvPr>
          <p:cNvGraphicFramePr>
            <a:graphicFrameLocks/>
          </p:cNvGraphicFramePr>
          <p:nvPr>
            <p:extLst>
              <p:ext uri="{D42A27DB-BD31-4B8C-83A1-F6EECF244321}">
                <p14:modId xmlns:p14="http://schemas.microsoft.com/office/powerpoint/2010/main" val="3282657621"/>
              </p:ext>
            </p:extLst>
          </p:nvPr>
        </p:nvGraphicFramePr>
        <p:xfrm>
          <a:off x="206189" y="1741957"/>
          <a:ext cx="11636188" cy="4052351"/>
        </p:xfrm>
        <a:graphic>
          <a:graphicData uri="http://schemas.openxmlformats.org/drawingml/2006/table">
            <a:tbl>
              <a:tblPr firstRow="1">
                <a:tableStyleId>{3B4B98B0-60AC-42C2-AFA5-B58CD77FA1E5}</a:tableStyleId>
              </a:tblPr>
              <a:tblGrid>
                <a:gridCol w="6009215">
                  <a:extLst>
                    <a:ext uri="{9D8B030D-6E8A-4147-A177-3AD203B41FA5}">
                      <a16:colId xmlns:a16="http://schemas.microsoft.com/office/drawing/2014/main" val="765524234"/>
                    </a:ext>
                  </a:extLst>
                </a:gridCol>
                <a:gridCol w="2284569">
                  <a:extLst>
                    <a:ext uri="{9D8B030D-6E8A-4147-A177-3AD203B41FA5}">
                      <a16:colId xmlns:a16="http://schemas.microsoft.com/office/drawing/2014/main" val="1163409404"/>
                    </a:ext>
                  </a:extLst>
                </a:gridCol>
                <a:gridCol w="1763827">
                  <a:extLst>
                    <a:ext uri="{9D8B030D-6E8A-4147-A177-3AD203B41FA5}">
                      <a16:colId xmlns:a16="http://schemas.microsoft.com/office/drawing/2014/main" val="1066710140"/>
                    </a:ext>
                  </a:extLst>
                </a:gridCol>
                <a:gridCol w="1578577">
                  <a:extLst>
                    <a:ext uri="{9D8B030D-6E8A-4147-A177-3AD203B41FA5}">
                      <a16:colId xmlns:a16="http://schemas.microsoft.com/office/drawing/2014/main" val="3257969765"/>
                    </a:ext>
                  </a:extLst>
                </a:gridCol>
              </a:tblGrid>
              <a:tr h="588846">
                <a:tc>
                  <a:txBody>
                    <a:bodyPr/>
                    <a:lstStyle/>
                    <a:p>
                      <a:pPr marL="0" algn="ctr"/>
                      <a:r>
                        <a:rPr lang="en-GB" dirty="0">
                          <a:solidFill>
                            <a:schemeClr val="bg1"/>
                          </a:solidFill>
                        </a:rPr>
                        <a:t>Company</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Sector</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Type of Round</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USD M</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566575847"/>
                  </a:ext>
                </a:extLst>
              </a:tr>
              <a:tr h="692701">
                <a:tc>
                  <a:txBody>
                    <a:bodyPr/>
                    <a:lstStyle/>
                    <a:p>
                      <a:pPr marL="252000" algn="l" fontAlgn="b"/>
                      <a:r>
                        <a:rPr lang="en-GB" sz="1400" b="1" u="none" strike="noStrike" dirty="0" err="1">
                          <a:effectLst/>
                        </a:rPr>
                        <a:t>Azafaros</a:t>
                      </a:r>
                      <a:r>
                        <a:rPr lang="en-GB" sz="1400" b="1" u="none" strike="noStrike" dirty="0">
                          <a:effectLst/>
                        </a:rPr>
                        <a:t> B.V.</a:t>
                      </a:r>
                      <a:endParaRPr lang="en-GB" sz="1400" b="1" i="0" u="none" strike="noStrike" dirty="0">
                        <a:solidFill>
                          <a:srgbClr val="4E4E4D"/>
                        </a:solidFill>
                        <a:effectLst/>
                        <a:latin typeface="Calibri" panose="020F0502020204030204" pitchFamily="34" charset="0"/>
                      </a:endParaRPr>
                    </a:p>
                  </a:txBody>
                  <a:tcPr marL="9525" marR="9525" marT="9525" marB="0" anchor="ctr">
                    <a:lnT w="12700" cmpd="sng">
                      <a:noFill/>
                    </a:lnT>
                  </a:tcPr>
                </a:tc>
                <a:tc>
                  <a:txBody>
                    <a:bodyPr/>
                    <a:lstStyle/>
                    <a:p>
                      <a:pPr algn="ctr" fontAlgn="b"/>
                      <a:r>
                        <a:rPr lang="en-GB" sz="1400" u="none" strike="noStrike" dirty="0">
                          <a:effectLst/>
                        </a:rPr>
                        <a:t>Biotech – Therapeutics</a:t>
                      </a:r>
                      <a:endParaRPr lang="en-GB" sz="1400" b="0" i="0" u="none" strike="noStrike" dirty="0">
                        <a:solidFill>
                          <a:srgbClr val="4E4E4D"/>
                        </a:solidFill>
                        <a:effectLst/>
                        <a:latin typeface="Calibri" panose="020F0502020204030204" pitchFamily="34" charset="0"/>
                      </a:endParaRPr>
                    </a:p>
                  </a:txBody>
                  <a:tcPr marL="9525" marR="9525" marT="9525" marB="0" anchor="ctr">
                    <a:lnT w="12700" cmpd="sng">
                      <a:noFill/>
                    </a:lnT>
                  </a:tcPr>
                </a:tc>
                <a:tc>
                  <a:txBody>
                    <a:bodyPr/>
                    <a:lstStyle/>
                    <a:p>
                      <a:pPr algn="ctr" fontAlgn="b"/>
                      <a:r>
                        <a:rPr lang="en-GB" sz="1400" u="none" strike="noStrike" dirty="0">
                          <a:effectLst/>
                        </a:rPr>
                        <a:t>Series B</a:t>
                      </a:r>
                      <a:endParaRPr lang="en-GB" sz="1400" b="0" i="0" u="none" strike="noStrike" dirty="0">
                        <a:solidFill>
                          <a:srgbClr val="4E4E4D"/>
                        </a:solidFill>
                        <a:effectLst/>
                        <a:latin typeface="Calibri" panose="020F0502020204030204" pitchFamily="34" charset="0"/>
                      </a:endParaRPr>
                    </a:p>
                  </a:txBody>
                  <a:tcPr marL="9525" marR="9525" marT="9525" marB="0" anchor="ctr">
                    <a:lnT w="12700" cmpd="sng">
                      <a:noFill/>
                    </a:lnT>
                  </a:tcPr>
                </a:tc>
                <a:tc>
                  <a:txBody>
                    <a:bodyPr/>
                    <a:lstStyle/>
                    <a:p>
                      <a:pPr algn="ctr" fontAlgn="b"/>
                      <a:r>
                        <a:rPr lang="en-GB" sz="1400" u="none" strike="noStrike" dirty="0">
                          <a:effectLst/>
                        </a:rPr>
                        <a:t>$149.36</a:t>
                      </a:r>
                      <a:endParaRPr lang="en-GB" sz="1400" b="0" i="0" u="none" strike="noStrike" dirty="0">
                        <a:solidFill>
                          <a:srgbClr val="4E4E4D"/>
                        </a:solidFill>
                        <a:effectLst/>
                        <a:latin typeface="Calibri" panose="020F0502020204030204" pitchFamily="34" charset="0"/>
                      </a:endParaRPr>
                    </a:p>
                  </a:txBody>
                  <a:tcPr marL="9525" marR="9525" marT="9525" marB="0" anchor="ctr">
                    <a:lnT w="12700" cmpd="sng">
                      <a:noFill/>
                    </a:lnT>
                  </a:tcPr>
                </a:tc>
                <a:extLst>
                  <a:ext uri="{0D108BD9-81ED-4DB2-BD59-A6C34878D82A}">
                    <a16:rowId xmlns:a16="http://schemas.microsoft.com/office/drawing/2014/main" val="3937809347"/>
                  </a:ext>
                </a:extLst>
              </a:tr>
              <a:tr h="692701">
                <a:tc>
                  <a:txBody>
                    <a:bodyPr/>
                    <a:lstStyle/>
                    <a:p>
                      <a:pPr marL="252000" algn="l" fontAlgn="b"/>
                      <a:r>
                        <a:rPr lang="en-GB" sz="1400" b="1" u="none" strike="noStrike" dirty="0">
                          <a:effectLst/>
                        </a:rPr>
                        <a:t>Leyden Laboratories B.V.</a:t>
                      </a:r>
                      <a:endParaRPr lang="en-GB" sz="1400" b="1"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Biotech – Therapeutics</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Other / unknown</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$70.00</a:t>
                      </a:r>
                      <a:endParaRPr lang="en-GB" sz="1400" b="0" i="0" u="none" strike="noStrike" dirty="0">
                        <a:solidFill>
                          <a:srgbClr val="4E4E4D"/>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62928165"/>
                  </a:ext>
                </a:extLst>
              </a:tr>
              <a:tr h="692701">
                <a:tc>
                  <a:txBody>
                    <a:bodyPr/>
                    <a:lstStyle/>
                    <a:p>
                      <a:pPr marL="252000" algn="l" fontAlgn="b"/>
                      <a:r>
                        <a:rPr lang="en-GB" sz="1400" b="1" u="none" strike="noStrike" dirty="0">
                          <a:effectLst/>
                        </a:rPr>
                        <a:t>Alesta Therapeutics</a:t>
                      </a:r>
                      <a:endParaRPr lang="en-GB" sz="1400" b="1"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Biotech – Therapeutics</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Series A</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$67.15</a:t>
                      </a:r>
                      <a:endParaRPr lang="en-GB" sz="1400" b="0" i="0" u="none" strike="noStrike" dirty="0">
                        <a:solidFill>
                          <a:srgbClr val="4E4E4D"/>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53167754"/>
                  </a:ext>
                </a:extLst>
              </a:tr>
              <a:tr h="692701">
                <a:tc>
                  <a:txBody>
                    <a:bodyPr/>
                    <a:lstStyle/>
                    <a:p>
                      <a:pPr marL="252000" algn="l" fontAlgn="b"/>
                      <a:r>
                        <a:rPr lang="en-GB" sz="1400" b="1" u="none" strike="noStrike" dirty="0" err="1">
                          <a:effectLst/>
                        </a:rPr>
                        <a:t>Avidicure</a:t>
                      </a:r>
                      <a:endParaRPr lang="en-GB" sz="1400" b="1"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b="0" u="none" strike="noStrike" dirty="0">
                          <a:effectLst/>
                        </a:rPr>
                        <a:t>Biotech – Therapeutics</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Seed</a:t>
                      </a:r>
                      <a:endParaRPr lang="en-GB" sz="1400" b="0" i="0" u="none" strike="noStrike" dirty="0">
                        <a:solidFill>
                          <a:srgbClr val="4E4E4D"/>
                        </a:solidFill>
                        <a:effectLst/>
                        <a:latin typeface="Calibri" panose="020F0502020204030204" pitchFamily="34" charset="0"/>
                      </a:endParaRPr>
                    </a:p>
                  </a:txBody>
                  <a:tcPr marL="9525" marR="9525" marT="9525" marB="0" anchor="ctr"/>
                </a:tc>
                <a:tc>
                  <a:txBody>
                    <a:bodyPr/>
                    <a:lstStyle/>
                    <a:p>
                      <a:pPr algn="ctr" fontAlgn="b"/>
                      <a:r>
                        <a:rPr lang="en-GB" sz="1400" u="none" strike="noStrike" dirty="0">
                          <a:effectLst/>
                        </a:rPr>
                        <a:t>$50.00</a:t>
                      </a:r>
                      <a:endParaRPr lang="en-GB" sz="1400" b="0" i="0" u="none" strike="noStrike" dirty="0">
                        <a:solidFill>
                          <a:srgbClr val="4E4E4D"/>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90454278"/>
                  </a:ext>
                </a:extLst>
              </a:tr>
              <a:tr h="692701">
                <a:tc>
                  <a:txBody>
                    <a:bodyPr/>
                    <a:lstStyle/>
                    <a:p>
                      <a:pPr marL="252000" algn="l" fontAlgn="b"/>
                      <a:r>
                        <a:rPr lang="en-GB" sz="1400" b="1" u="none" strike="noStrike" dirty="0">
                          <a:effectLst/>
                        </a:rPr>
                        <a:t>The Protein Brewery</a:t>
                      </a:r>
                      <a:endParaRPr lang="en-GB" sz="1400" b="1" i="0" u="none" strike="noStrike" dirty="0">
                        <a:solidFill>
                          <a:srgbClr val="4E4E4D"/>
                        </a:solidFill>
                        <a:effectLst/>
                        <a:latin typeface="Calibri" panose="020F0502020204030204" pitchFamily="34" charset="0"/>
                      </a:endParaRPr>
                    </a:p>
                  </a:txBody>
                  <a:tcPr marL="9525" marR="9525" marT="9525" marB="0" anchor="ctr">
                    <a:lnB w="19050" cap="flat" cmpd="sng" algn="ctr">
                      <a:solidFill>
                        <a:schemeClr val="accent1">
                          <a:lumMod val="75000"/>
                        </a:schemeClr>
                      </a:solidFill>
                      <a:prstDash val="solid"/>
                      <a:round/>
                      <a:headEnd type="none" w="med" len="med"/>
                      <a:tailEnd type="none" w="med" len="med"/>
                    </a:lnB>
                  </a:tcPr>
                </a:tc>
                <a:tc>
                  <a:txBody>
                    <a:bodyPr/>
                    <a:lstStyle/>
                    <a:p>
                      <a:pPr algn="ctr" fontAlgn="b"/>
                      <a:r>
                        <a:rPr lang="en-GB" sz="1400" b="0" u="none" strike="noStrike" dirty="0">
                          <a:effectLst/>
                        </a:rPr>
                        <a:t>Biotechnology - Other</a:t>
                      </a:r>
                      <a:endParaRPr lang="en-GB" sz="1400" b="0" i="0" u="none" strike="noStrike" dirty="0">
                        <a:solidFill>
                          <a:srgbClr val="4E4E4D"/>
                        </a:solidFill>
                        <a:effectLst/>
                        <a:latin typeface="Calibri" panose="020F0502020204030204" pitchFamily="34" charset="0"/>
                      </a:endParaRPr>
                    </a:p>
                  </a:txBody>
                  <a:tcPr marL="9525" marR="9525" marT="9525" marB="0" anchor="ctr">
                    <a:lnB w="19050" cap="flat" cmpd="sng" algn="ctr">
                      <a:solidFill>
                        <a:schemeClr val="accent1">
                          <a:lumMod val="75000"/>
                        </a:schemeClr>
                      </a:solidFill>
                      <a:prstDash val="solid"/>
                      <a:round/>
                      <a:headEnd type="none" w="med" len="med"/>
                      <a:tailEnd type="none" w="med" len="med"/>
                    </a:lnB>
                  </a:tcPr>
                </a:tc>
                <a:tc>
                  <a:txBody>
                    <a:bodyPr/>
                    <a:lstStyle/>
                    <a:p>
                      <a:pPr algn="ctr" fontAlgn="b"/>
                      <a:r>
                        <a:rPr lang="en-GB" sz="1400" u="none" strike="noStrike" dirty="0">
                          <a:effectLst/>
                        </a:rPr>
                        <a:t>Series B</a:t>
                      </a:r>
                      <a:endParaRPr lang="en-GB" sz="1400" b="0" i="0" u="none" strike="noStrike" dirty="0">
                        <a:solidFill>
                          <a:srgbClr val="4E4E4D"/>
                        </a:solidFill>
                        <a:effectLst/>
                        <a:latin typeface="Calibri" panose="020F0502020204030204" pitchFamily="34" charset="0"/>
                      </a:endParaRPr>
                    </a:p>
                  </a:txBody>
                  <a:tcPr marL="9525" marR="9525" marT="9525" marB="0" anchor="ctr">
                    <a:lnB w="19050" cap="flat" cmpd="sng" algn="ctr">
                      <a:solidFill>
                        <a:schemeClr val="accent1">
                          <a:lumMod val="75000"/>
                        </a:schemeClr>
                      </a:solidFill>
                      <a:prstDash val="solid"/>
                      <a:round/>
                      <a:headEnd type="none" w="med" len="med"/>
                      <a:tailEnd type="none" w="med" len="med"/>
                    </a:lnB>
                  </a:tcPr>
                </a:tc>
                <a:tc>
                  <a:txBody>
                    <a:bodyPr/>
                    <a:lstStyle/>
                    <a:p>
                      <a:pPr algn="ctr" fontAlgn="b"/>
                      <a:r>
                        <a:rPr lang="en-GB" sz="1400" u="none" strike="noStrike" dirty="0">
                          <a:effectLst/>
                        </a:rPr>
                        <a:t>$35.20</a:t>
                      </a:r>
                      <a:endParaRPr lang="en-GB" sz="1400" b="0" i="0" u="none" strike="noStrike" dirty="0">
                        <a:solidFill>
                          <a:srgbClr val="4E4E4D"/>
                        </a:solidFill>
                        <a:effectLst/>
                        <a:latin typeface="Calibri" panose="020F0502020204030204" pitchFamily="34" charset="0"/>
                      </a:endParaRPr>
                    </a:p>
                  </a:txBody>
                  <a:tcPr marL="9525" marR="9525" marT="9525" marB="0" anchor="ctr">
                    <a:lnB w="19050"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12406428"/>
                  </a:ext>
                </a:extLst>
              </a:tr>
            </a:tbl>
          </a:graphicData>
        </a:graphic>
      </p:graphicFrame>
      <p:sp>
        <p:nvSpPr>
          <p:cNvPr id="21" name="Rectangle 20">
            <a:extLst>
              <a:ext uri="{FF2B5EF4-FFF2-40B4-BE49-F238E27FC236}">
                <a16:creationId xmlns:a16="http://schemas.microsoft.com/office/drawing/2014/main" id="{33A30743-D6DB-4CF6-BEE7-C7F821B596A1}"/>
              </a:ext>
            </a:extLst>
          </p:cNvPr>
          <p:cNvSpPr/>
          <p:nvPr/>
        </p:nvSpPr>
        <p:spPr>
          <a:xfrm>
            <a:off x="107577" y="4361191"/>
            <a:ext cx="11734800" cy="687368"/>
          </a:xfrm>
          <a:prstGeom prst="rect">
            <a:avLst/>
          </a:prstGeom>
          <a:solidFill>
            <a:schemeClr val="accent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6" name="Rectangle 15">
            <a:extLst>
              <a:ext uri="{FF2B5EF4-FFF2-40B4-BE49-F238E27FC236}">
                <a16:creationId xmlns:a16="http://schemas.microsoft.com/office/drawing/2014/main" id="{BC3166D1-B4E1-496F-A981-934DD5C4B13E}"/>
              </a:ext>
            </a:extLst>
          </p:cNvPr>
          <p:cNvSpPr/>
          <p:nvPr/>
        </p:nvSpPr>
        <p:spPr>
          <a:xfrm>
            <a:off x="157156" y="2973485"/>
            <a:ext cx="11725275" cy="687368"/>
          </a:xfrm>
          <a:prstGeom prst="rect">
            <a:avLst/>
          </a:prstGeom>
          <a:solidFill>
            <a:schemeClr val="accent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Slide Number Placeholder 1">
            <a:extLst>
              <a:ext uri="{FF2B5EF4-FFF2-40B4-BE49-F238E27FC236}">
                <a16:creationId xmlns:a16="http://schemas.microsoft.com/office/drawing/2014/main" id="{AF9FFA40-535A-47F1-AA43-7E9ACE8E16AC}"/>
              </a:ext>
            </a:extLst>
          </p:cNvPr>
          <p:cNvSpPr>
            <a:spLocks noGrp="1"/>
          </p:cNvSpPr>
          <p:nvPr>
            <p:ph type="sldNum" sz="quarter" idx="12"/>
          </p:nvPr>
        </p:nvSpPr>
        <p:spPr/>
        <p:txBody>
          <a:bodyPr/>
          <a:lstStyle/>
          <a:p>
            <a:fld id="{90222BD9-5D38-4504-B11E-79F48CA3D099}" type="slidenum">
              <a:rPr lang="hu-HU" smtClean="0"/>
              <a:pPr/>
              <a:t>15</a:t>
            </a:fld>
            <a:endParaRPr lang="hu-HU" dirty="0"/>
          </a:p>
        </p:txBody>
      </p:sp>
      <p:sp>
        <p:nvSpPr>
          <p:cNvPr id="4" name="Title 3">
            <a:extLst>
              <a:ext uri="{FF2B5EF4-FFF2-40B4-BE49-F238E27FC236}">
                <a16:creationId xmlns:a16="http://schemas.microsoft.com/office/drawing/2014/main" id="{D962F328-D7CA-4D9A-929D-820AC91DE51A}"/>
              </a:ext>
            </a:extLst>
          </p:cNvPr>
          <p:cNvSpPr>
            <a:spLocks noGrp="1"/>
          </p:cNvSpPr>
          <p:nvPr>
            <p:ph type="title"/>
          </p:nvPr>
        </p:nvSpPr>
        <p:spPr/>
        <p:txBody>
          <a:bodyPr/>
          <a:lstStyle/>
          <a:p>
            <a:r>
              <a:rPr lang="en-GB" dirty="0"/>
              <a:t>Major </a:t>
            </a:r>
            <a:r>
              <a:rPr lang="en-US" altLang="zh-CN" dirty="0"/>
              <a:t>biotech</a:t>
            </a:r>
            <a:r>
              <a:rPr lang="en-GB" dirty="0"/>
              <a:t> venture financing rounds (2025)</a:t>
            </a:r>
          </a:p>
        </p:txBody>
      </p:sp>
      <p:sp>
        <p:nvSpPr>
          <p:cNvPr id="5" name="Text Placeholder 4">
            <a:extLst>
              <a:ext uri="{FF2B5EF4-FFF2-40B4-BE49-F238E27FC236}">
                <a16:creationId xmlns:a16="http://schemas.microsoft.com/office/drawing/2014/main" id="{6972F223-E01B-48D4-BF55-3A448D1839B3}"/>
              </a:ext>
            </a:extLst>
          </p:cNvPr>
          <p:cNvSpPr>
            <a:spLocks noGrp="1"/>
          </p:cNvSpPr>
          <p:nvPr>
            <p:ph type="body" sz="quarter" idx="13"/>
          </p:nvPr>
        </p:nvSpPr>
        <p:spPr/>
        <p:txBody>
          <a:bodyPr>
            <a:normAutofit lnSpcReduction="10000"/>
          </a:bodyPr>
          <a:lstStyle/>
          <a:p>
            <a:r>
              <a:rPr lang="en-GB" dirty="0"/>
              <a:t>The table shows the five biggest private equity financing rounds (excl. IPOs, research grants, loans) of private and independent biotech companies in the Netherlands in 2025. Information displayed in the table may alter as new information is continuously received and/or new tranches to existing financing rounds are added. </a:t>
            </a:r>
          </a:p>
          <a:p>
            <a:endParaRPr lang="en-GB" dirty="0"/>
          </a:p>
        </p:txBody>
      </p:sp>
      <p:sp>
        <p:nvSpPr>
          <p:cNvPr id="6" name="Text Placeholder 5">
            <a:extLst>
              <a:ext uri="{FF2B5EF4-FFF2-40B4-BE49-F238E27FC236}">
                <a16:creationId xmlns:a16="http://schemas.microsoft.com/office/drawing/2014/main" id="{6984E108-F3FF-4419-9A0A-69253740B193}"/>
              </a:ext>
            </a:extLst>
          </p:cNvPr>
          <p:cNvSpPr>
            <a:spLocks noGrp="1"/>
          </p:cNvSpPr>
          <p:nvPr>
            <p:ph type="body" sz="quarter" idx="14"/>
          </p:nvPr>
        </p:nvSpPr>
        <p:spPr/>
        <p:txBody>
          <a:bodyPr>
            <a:normAutofit lnSpcReduction="10000"/>
          </a:bodyPr>
          <a:lstStyle/>
          <a:p>
            <a:r>
              <a:rPr lang="en-GB" dirty="0"/>
              <a:t>TOP 5 Dutch PRIVATE EQUITY FINANCING ROUNDS </a:t>
            </a:r>
            <a:r>
              <a:rPr lang="en-GB" cap="all" dirty="0"/>
              <a:t>| 2025</a:t>
            </a:r>
            <a:endParaRPr lang="en-GB" dirty="0"/>
          </a:p>
        </p:txBody>
      </p:sp>
      <p:grpSp>
        <p:nvGrpSpPr>
          <p:cNvPr id="8" name="Csoportba foglalás 7">
            <a:extLst>
              <a:ext uri="{FF2B5EF4-FFF2-40B4-BE49-F238E27FC236}">
                <a16:creationId xmlns:a16="http://schemas.microsoft.com/office/drawing/2014/main" id="{CA2508B4-DC78-476D-8DCA-4BEDC5768286}"/>
              </a:ext>
            </a:extLst>
          </p:cNvPr>
          <p:cNvGrpSpPr/>
          <p:nvPr/>
        </p:nvGrpSpPr>
        <p:grpSpPr>
          <a:xfrm>
            <a:off x="0" y="1176768"/>
            <a:ext cx="5393561" cy="127890"/>
            <a:chOff x="-3276459" y="1104050"/>
            <a:chExt cx="5393561" cy="127890"/>
          </a:xfrm>
        </p:grpSpPr>
        <p:sp>
          <p:nvSpPr>
            <p:cNvPr id="9" name="Téglalap 8">
              <a:extLst>
                <a:ext uri="{FF2B5EF4-FFF2-40B4-BE49-F238E27FC236}">
                  <a16:creationId xmlns:a16="http://schemas.microsoft.com/office/drawing/2014/main" id="{8DBA6024-F4A8-4C5E-8613-8CDA5F31F16F}"/>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Ellipszis 9">
              <a:extLst>
                <a:ext uri="{FF2B5EF4-FFF2-40B4-BE49-F238E27FC236}">
                  <a16:creationId xmlns:a16="http://schemas.microsoft.com/office/drawing/2014/main" id="{FB698B03-C804-4E1E-A0E6-CFE56600BB33}"/>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20" name="Picture 19">
            <a:extLst>
              <a:ext uri="{FF2B5EF4-FFF2-40B4-BE49-F238E27FC236}">
                <a16:creationId xmlns:a16="http://schemas.microsoft.com/office/drawing/2014/main" id="{355E0090-654D-2FDD-068F-51F653BACC0D}"/>
              </a:ext>
            </a:extLst>
          </p:cNvPr>
          <p:cNvPicPr>
            <a:picLocks noChangeAspect="1"/>
          </p:cNvPicPr>
          <p:nvPr/>
        </p:nvPicPr>
        <p:blipFill>
          <a:blip r:embed="rId5">
            <a:extLst>
              <a:ext uri="{28A0092B-C50C-407E-A947-70E740481C1C}">
                <a14:useLocalDpi xmlns:a14="http://schemas.microsoft.com/office/drawing/2010/main" val="0"/>
              </a:ext>
            </a:extLst>
          </a:blip>
          <a:srcRect l="9777" t="13901" r="6425" b="22928"/>
          <a:stretch>
            <a:fillRect/>
          </a:stretch>
        </p:blipFill>
        <p:spPr>
          <a:xfrm>
            <a:off x="4596457" y="3770559"/>
            <a:ext cx="1574651" cy="517259"/>
          </a:xfrm>
          <a:prstGeom prst="rect">
            <a:avLst/>
          </a:prstGeom>
        </p:spPr>
      </p:pic>
      <p:pic>
        <p:nvPicPr>
          <p:cNvPr id="15" name="Picture 14">
            <a:extLst>
              <a:ext uri="{FF2B5EF4-FFF2-40B4-BE49-F238E27FC236}">
                <a16:creationId xmlns:a16="http://schemas.microsoft.com/office/drawing/2014/main" id="{C09DC8E4-24F5-1C15-E361-A239162147FC}"/>
              </a:ext>
            </a:extLst>
          </p:cNvPr>
          <p:cNvPicPr>
            <a:picLocks noChangeAspect="1"/>
          </p:cNvPicPr>
          <p:nvPr/>
        </p:nvPicPr>
        <p:blipFill>
          <a:blip r:embed="rId6">
            <a:extLst>
              <a:ext uri="{28A0092B-C50C-407E-A947-70E740481C1C}">
                <a14:useLocalDpi xmlns:a14="http://schemas.microsoft.com/office/drawing/2010/main" val="0"/>
              </a:ext>
            </a:extLst>
          </a:blip>
          <a:srcRect l="13127" t="14979" r="17341" b="14979"/>
          <a:stretch>
            <a:fillRect/>
          </a:stretch>
        </p:blipFill>
        <p:spPr>
          <a:xfrm>
            <a:off x="5085268" y="5107704"/>
            <a:ext cx="616586" cy="621097"/>
          </a:xfrm>
          <a:prstGeom prst="rect">
            <a:avLst/>
          </a:prstGeom>
        </p:spPr>
      </p:pic>
    </p:spTree>
    <p:extLst>
      <p:ext uri="{BB962C8B-B14F-4D97-AF65-F5344CB8AC3E}">
        <p14:creationId xmlns:p14="http://schemas.microsoft.com/office/powerpoint/2010/main" val="2596505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7">
            <a:extLst>
              <a:ext uri="{FF2B5EF4-FFF2-40B4-BE49-F238E27FC236}">
                <a16:creationId xmlns:a16="http://schemas.microsoft.com/office/drawing/2014/main" id="{484C6DFD-3A00-4AC5-8EEA-0BA4B97D5D5A}"/>
              </a:ext>
            </a:extLst>
          </p:cNvPr>
          <p:cNvGraphicFramePr>
            <a:graphicFrameLocks/>
          </p:cNvGraphicFramePr>
          <p:nvPr>
            <p:extLst>
              <p:ext uri="{D42A27DB-BD31-4B8C-83A1-F6EECF244321}">
                <p14:modId xmlns:p14="http://schemas.microsoft.com/office/powerpoint/2010/main" val="2373135633"/>
              </p:ext>
            </p:extLst>
          </p:nvPr>
        </p:nvGraphicFramePr>
        <p:xfrm>
          <a:off x="472584" y="1762881"/>
          <a:ext cx="11399577" cy="3910877"/>
        </p:xfrm>
        <a:graphic>
          <a:graphicData uri="http://schemas.openxmlformats.org/drawingml/2006/table">
            <a:tbl>
              <a:tblPr firstRow="1">
                <a:tableStyleId>{3B4B98B0-60AC-42C2-AFA5-B58CD77FA1E5}</a:tableStyleId>
              </a:tblPr>
              <a:tblGrid>
                <a:gridCol w="4019391">
                  <a:extLst>
                    <a:ext uri="{9D8B030D-6E8A-4147-A177-3AD203B41FA5}">
                      <a16:colId xmlns:a16="http://schemas.microsoft.com/office/drawing/2014/main" val="765524234"/>
                    </a:ext>
                  </a:extLst>
                </a:gridCol>
                <a:gridCol w="3805584">
                  <a:extLst>
                    <a:ext uri="{9D8B030D-6E8A-4147-A177-3AD203B41FA5}">
                      <a16:colId xmlns:a16="http://schemas.microsoft.com/office/drawing/2014/main" val="1163409404"/>
                    </a:ext>
                  </a:extLst>
                </a:gridCol>
                <a:gridCol w="2052021">
                  <a:extLst>
                    <a:ext uri="{9D8B030D-6E8A-4147-A177-3AD203B41FA5}">
                      <a16:colId xmlns:a16="http://schemas.microsoft.com/office/drawing/2014/main" val="2075574069"/>
                    </a:ext>
                  </a:extLst>
                </a:gridCol>
                <a:gridCol w="1522581">
                  <a:extLst>
                    <a:ext uri="{9D8B030D-6E8A-4147-A177-3AD203B41FA5}">
                      <a16:colId xmlns:a16="http://schemas.microsoft.com/office/drawing/2014/main" val="3257969765"/>
                    </a:ext>
                  </a:extLst>
                </a:gridCol>
              </a:tblGrid>
              <a:tr h="1581547">
                <a:tc>
                  <a:txBody>
                    <a:bodyPr/>
                    <a:lstStyle/>
                    <a:p>
                      <a:pPr marL="0" algn="ctr"/>
                      <a:r>
                        <a:rPr lang="en-GB" dirty="0">
                          <a:solidFill>
                            <a:schemeClr val="bg1"/>
                          </a:solidFill>
                        </a:rPr>
                        <a:t>Acquired entity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Buyer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Phase of lead asset </a:t>
                      </a:r>
                      <a:r>
                        <a:rPr lang="en-GB" sz="1400" dirty="0">
                          <a:solidFill>
                            <a:schemeClr val="bg1"/>
                          </a:solidFill>
                        </a:rPr>
                        <a:t>(of acquired entity)</a:t>
                      </a:r>
                      <a:endParaRPr lang="en-GB"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USD 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566575847"/>
                  </a:ext>
                </a:extLst>
              </a:tr>
              <a:tr h="1164665">
                <a:tc>
                  <a:txBody>
                    <a:bodyPr/>
                    <a:lstStyle/>
                    <a:p>
                      <a:pPr marL="252000" algn="l" fontAlgn="b"/>
                      <a:r>
                        <a:rPr lang="en-GB" sz="1400" b="1" u="none" strike="noStrike" dirty="0">
                          <a:effectLst/>
                        </a:rPr>
                        <a:t>Merus N.V.</a:t>
                      </a:r>
                      <a:endParaRPr lang="en-GB" sz="1400" b="1"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u="none" strike="noStrike" dirty="0">
                          <a:effectLst/>
                        </a:rPr>
                        <a:t>Genmab A/S</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u="none" strike="noStrike" dirty="0">
                          <a:effectLst/>
                        </a:rPr>
                        <a:t>On the market</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u="none" strike="noStrike" dirty="0">
                          <a:effectLst/>
                        </a:rPr>
                        <a:t>$6900</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7809347"/>
                  </a:ext>
                </a:extLst>
              </a:tr>
              <a:tr h="1164665">
                <a:tc>
                  <a:txBody>
                    <a:bodyPr/>
                    <a:lstStyle/>
                    <a:p>
                      <a:pPr marL="252000" marR="0" lvl="0" indent="0" algn="l" defTabSz="914400" rtl="0" eaLnBrk="1" fontAlgn="b" latinLnBrk="0" hangingPunct="1">
                        <a:lnSpc>
                          <a:spcPct val="100000"/>
                        </a:lnSpc>
                        <a:spcBef>
                          <a:spcPts val="0"/>
                        </a:spcBef>
                        <a:spcAft>
                          <a:spcPts val="0"/>
                        </a:spcAft>
                        <a:buClrTx/>
                        <a:buSzTx/>
                        <a:buFontTx/>
                        <a:buNone/>
                        <a:tabLst/>
                        <a:defRPr/>
                      </a:pPr>
                      <a:r>
                        <a:rPr lang="en-GB" sz="1400" b="1" u="none" strike="noStrike" dirty="0">
                          <a:effectLst/>
                        </a:rPr>
                        <a:t>Lava Therapeutics N.V.</a:t>
                      </a:r>
                      <a:endParaRPr lang="en-GB" sz="1400" b="1"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400" u="none" strike="noStrike" dirty="0" err="1">
                          <a:effectLst/>
                        </a:rPr>
                        <a:t>Xoma</a:t>
                      </a:r>
                      <a:r>
                        <a:rPr lang="en-GB" sz="1400" u="none" strike="noStrike" dirty="0">
                          <a:effectLst/>
                        </a:rPr>
                        <a:t> Royalty Corp</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u="none" strike="noStrike" dirty="0">
                          <a:effectLst/>
                        </a:rPr>
                        <a:t>Phase I/II</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u="none" strike="noStrike" dirty="0">
                          <a:effectLst/>
                        </a:rPr>
                        <a:t>$32.6</a:t>
                      </a:r>
                      <a:endParaRPr lang="en-GB" sz="1400" b="0" i="0" u="none" strike="noStrike" dirty="0">
                        <a:solidFill>
                          <a:srgbClr val="4E4E4D"/>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62928165"/>
                  </a:ext>
                </a:extLst>
              </a:tr>
            </a:tbl>
          </a:graphicData>
        </a:graphic>
      </p:graphicFrame>
      <p:pic>
        <p:nvPicPr>
          <p:cNvPr id="39" name="Picture 38">
            <a:extLst>
              <a:ext uri="{FF2B5EF4-FFF2-40B4-BE49-F238E27FC236}">
                <a16:creationId xmlns:a16="http://schemas.microsoft.com/office/drawing/2014/main" id="{24CD1CB5-CD90-737B-208E-B35EADFC2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4339" y="3617553"/>
            <a:ext cx="1815565" cy="536998"/>
          </a:xfrm>
          <a:prstGeom prst="rect">
            <a:avLst/>
          </a:prstGeom>
        </p:spPr>
      </p:pic>
      <p:pic>
        <p:nvPicPr>
          <p:cNvPr id="26" name="Picture 25">
            <a:extLst>
              <a:ext uri="{FF2B5EF4-FFF2-40B4-BE49-F238E27FC236}">
                <a16:creationId xmlns:a16="http://schemas.microsoft.com/office/drawing/2014/main" id="{E46FD155-3028-7266-B8CF-7EA605626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168" y="3629802"/>
            <a:ext cx="1429433" cy="529127"/>
          </a:xfrm>
          <a:prstGeom prst="rect">
            <a:avLst/>
          </a:prstGeom>
        </p:spPr>
      </p:pic>
      <p:sp>
        <p:nvSpPr>
          <p:cNvPr id="32" name="Rectangle 31">
            <a:extLst>
              <a:ext uri="{FF2B5EF4-FFF2-40B4-BE49-F238E27FC236}">
                <a16:creationId xmlns:a16="http://schemas.microsoft.com/office/drawing/2014/main" id="{FF553ABB-F4ED-4402-BDFD-3ABB446F1C41}"/>
              </a:ext>
            </a:extLst>
          </p:cNvPr>
          <p:cNvSpPr/>
          <p:nvPr/>
        </p:nvSpPr>
        <p:spPr>
          <a:xfrm>
            <a:off x="472585" y="3336471"/>
            <a:ext cx="11399576" cy="1175617"/>
          </a:xfrm>
          <a:prstGeom prst="rect">
            <a:avLst/>
          </a:prstGeom>
          <a:solidFill>
            <a:schemeClr val="accent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Slide Number Placeholder 1">
            <a:extLst>
              <a:ext uri="{FF2B5EF4-FFF2-40B4-BE49-F238E27FC236}">
                <a16:creationId xmlns:a16="http://schemas.microsoft.com/office/drawing/2014/main" id="{AF9FFA40-535A-47F1-AA43-7E9ACE8E16AC}"/>
              </a:ext>
            </a:extLst>
          </p:cNvPr>
          <p:cNvSpPr>
            <a:spLocks noGrp="1"/>
          </p:cNvSpPr>
          <p:nvPr>
            <p:ph type="sldNum" sz="quarter" idx="12"/>
          </p:nvPr>
        </p:nvSpPr>
        <p:spPr/>
        <p:txBody>
          <a:bodyPr/>
          <a:lstStyle/>
          <a:p>
            <a:fld id="{90222BD9-5D38-4504-B11E-79F48CA3D099}" type="slidenum">
              <a:rPr lang="hu-HU" smtClean="0"/>
              <a:pPr/>
              <a:t>16</a:t>
            </a:fld>
            <a:endParaRPr lang="hu-HU" dirty="0"/>
          </a:p>
        </p:txBody>
      </p:sp>
      <p:sp>
        <p:nvSpPr>
          <p:cNvPr id="4" name="Title 3">
            <a:extLst>
              <a:ext uri="{FF2B5EF4-FFF2-40B4-BE49-F238E27FC236}">
                <a16:creationId xmlns:a16="http://schemas.microsoft.com/office/drawing/2014/main" id="{D962F328-D7CA-4D9A-929D-820AC91DE51A}"/>
              </a:ext>
            </a:extLst>
          </p:cNvPr>
          <p:cNvSpPr>
            <a:spLocks noGrp="1"/>
          </p:cNvSpPr>
          <p:nvPr>
            <p:ph type="title"/>
          </p:nvPr>
        </p:nvSpPr>
        <p:spPr/>
        <p:txBody>
          <a:bodyPr/>
          <a:lstStyle/>
          <a:p>
            <a:r>
              <a:rPr lang="en-GB" dirty="0"/>
              <a:t>Major </a:t>
            </a:r>
            <a:r>
              <a:rPr lang="en-US" dirty="0"/>
              <a:t>biotech And Pharma </a:t>
            </a:r>
            <a:r>
              <a:rPr lang="en-GB" dirty="0"/>
              <a:t>M&amp;A Deals</a:t>
            </a:r>
            <a:r>
              <a:rPr lang="en-US" dirty="0"/>
              <a:t> </a:t>
            </a:r>
            <a:r>
              <a:rPr lang="en-GB" dirty="0"/>
              <a:t>(2025)</a:t>
            </a:r>
          </a:p>
        </p:txBody>
      </p:sp>
      <p:sp>
        <p:nvSpPr>
          <p:cNvPr id="5" name="Text Placeholder 4">
            <a:extLst>
              <a:ext uri="{FF2B5EF4-FFF2-40B4-BE49-F238E27FC236}">
                <a16:creationId xmlns:a16="http://schemas.microsoft.com/office/drawing/2014/main" id="{6972F223-E01B-48D4-BF55-3A448D1839B3}"/>
              </a:ext>
            </a:extLst>
          </p:cNvPr>
          <p:cNvSpPr>
            <a:spLocks noGrp="1"/>
          </p:cNvSpPr>
          <p:nvPr>
            <p:ph type="body" sz="quarter" idx="13"/>
          </p:nvPr>
        </p:nvSpPr>
        <p:spPr/>
        <p:txBody>
          <a:bodyPr>
            <a:normAutofit/>
          </a:bodyPr>
          <a:lstStyle/>
          <a:p>
            <a:r>
              <a:rPr lang="en-GB" dirty="0"/>
              <a:t>The table shows the M&amp;A deals of private and independent life sciences companies in 2025. Information displayed in the table may alter as new information is continuously received and/or new tranches to existing financing rounds are added. </a:t>
            </a:r>
          </a:p>
          <a:p>
            <a:endParaRPr lang="en-GB" dirty="0"/>
          </a:p>
        </p:txBody>
      </p:sp>
      <p:sp>
        <p:nvSpPr>
          <p:cNvPr id="6" name="Text Placeholder 5">
            <a:extLst>
              <a:ext uri="{FF2B5EF4-FFF2-40B4-BE49-F238E27FC236}">
                <a16:creationId xmlns:a16="http://schemas.microsoft.com/office/drawing/2014/main" id="{6984E108-F3FF-4419-9A0A-69253740B193}"/>
              </a:ext>
            </a:extLst>
          </p:cNvPr>
          <p:cNvSpPr>
            <a:spLocks noGrp="1"/>
          </p:cNvSpPr>
          <p:nvPr>
            <p:ph type="body" sz="quarter" idx="14"/>
          </p:nvPr>
        </p:nvSpPr>
        <p:spPr/>
        <p:txBody>
          <a:bodyPr>
            <a:normAutofit lnSpcReduction="10000"/>
          </a:bodyPr>
          <a:lstStyle/>
          <a:p>
            <a:r>
              <a:rPr lang="en-GB" dirty="0" err="1"/>
              <a:t>m&amp;A</a:t>
            </a:r>
            <a:r>
              <a:rPr lang="en-GB" dirty="0"/>
              <a:t> deals </a:t>
            </a:r>
            <a:r>
              <a:rPr lang="en-GB" cap="all" dirty="0"/>
              <a:t>| 2025</a:t>
            </a:r>
            <a:endParaRPr lang="en-GB" dirty="0"/>
          </a:p>
        </p:txBody>
      </p:sp>
      <p:grpSp>
        <p:nvGrpSpPr>
          <p:cNvPr id="8" name="Csoportba foglalás 7">
            <a:extLst>
              <a:ext uri="{FF2B5EF4-FFF2-40B4-BE49-F238E27FC236}">
                <a16:creationId xmlns:a16="http://schemas.microsoft.com/office/drawing/2014/main" id="{CA2508B4-DC78-476D-8DCA-4BEDC5768286}"/>
              </a:ext>
            </a:extLst>
          </p:cNvPr>
          <p:cNvGrpSpPr/>
          <p:nvPr/>
        </p:nvGrpSpPr>
        <p:grpSpPr>
          <a:xfrm>
            <a:off x="0" y="1176768"/>
            <a:ext cx="5393561" cy="127890"/>
            <a:chOff x="-3276459" y="1104050"/>
            <a:chExt cx="5393561" cy="127890"/>
          </a:xfrm>
        </p:grpSpPr>
        <p:sp>
          <p:nvSpPr>
            <p:cNvPr id="9" name="Téglalap 8">
              <a:extLst>
                <a:ext uri="{FF2B5EF4-FFF2-40B4-BE49-F238E27FC236}">
                  <a16:creationId xmlns:a16="http://schemas.microsoft.com/office/drawing/2014/main" id="{8DBA6024-F4A8-4C5E-8613-8CDA5F31F16F}"/>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Ellipszis 9">
              <a:extLst>
                <a:ext uri="{FF2B5EF4-FFF2-40B4-BE49-F238E27FC236}">
                  <a16:creationId xmlns:a16="http://schemas.microsoft.com/office/drawing/2014/main" id="{FB698B03-C804-4E1E-A0E6-CFE56600BB33}"/>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31" name="Picture 30">
            <a:extLst>
              <a:ext uri="{FF2B5EF4-FFF2-40B4-BE49-F238E27FC236}">
                <a16:creationId xmlns:a16="http://schemas.microsoft.com/office/drawing/2014/main" id="{6714449A-4002-F747-9914-204F9552ED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226" y="4716361"/>
            <a:ext cx="1464255" cy="638265"/>
          </a:xfrm>
          <a:prstGeom prst="rect">
            <a:avLst/>
          </a:prstGeom>
        </p:spPr>
      </p:pic>
      <p:pic>
        <p:nvPicPr>
          <p:cNvPr id="42" name="Picture 41">
            <a:extLst>
              <a:ext uri="{FF2B5EF4-FFF2-40B4-BE49-F238E27FC236}">
                <a16:creationId xmlns:a16="http://schemas.microsoft.com/office/drawing/2014/main" id="{72F4C1CB-B249-7266-B47E-E4CC9C422C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5881" y="4786210"/>
            <a:ext cx="1490940" cy="657024"/>
          </a:xfrm>
          <a:prstGeom prst="rect">
            <a:avLst/>
          </a:prstGeom>
        </p:spPr>
      </p:pic>
    </p:spTree>
    <p:extLst>
      <p:ext uri="{BB962C8B-B14F-4D97-AF65-F5344CB8AC3E}">
        <p14:creationId xmlns:p14="http://schemas.microsoft.com/office/powerpoint/2010/main" val="1875052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helye 2" descr="A képen beltéri, ülő, számláló, konyha látható&#10;&#10;Automatikusan generált leírás">
            <a:extLst>
              <a:ext uri="{FF2B5EF4-FFF2-40B4-BE49-F238E27FC236}">
                <a16:creationId xmlns:a16="http://schemas.microsoft.com/office/drawing/2014/main" id="{97005BF1-CCD4-4918-BE5E-2595FB6F8574}"/>
              </a:ext>
            </a:extLst>
          </p:cNvPr>
          <p:cNvPicPr>
            <a:picLocks noGrp="1" noChangeAspect="1"/>
          </p:cNvPicPr>
          <p:nvPr>
            <p:ph type="pic" sz="quarter" idx="13"/>
          </p:nvPr>
        </p:nvPicPr>
        <p:blipFill rotWithShape="1">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6496" r="6496"/>
          <a:stretch/>
        </p:blipFill>
        <p:spPr/>
      </p:pic>
      <p:sp>
        <p:nvSpPr>
          <p:cNvPr id="42" name="Cím 41">
            <a:extLst>
              <a:ext uri="{FF2B5EF4-FFF2-40B4-BE49-F238E27FC236}">
                <a16:creationId xmlns:a16="http://schemas.microsoft.com/office/drawing/2014/main" id="{4C62F558-482B-424D-A5F5-3C90C404FACA}"/>
              </a:ext>
            </a:extLst>
          </p:cNvPr>
          <p:cNvSpPr>
            <a:spLocks noGrp="1"/>
          </p:cNvSpPr>
          <p:nvPr>
            <p:ph type="title"/>
          </p:nvPr>
        </p:nvSpPr>
        <p:spPr>
          <a:xfrm>
            <a:off x="622776" y="190817"/>
            <a:ext cx="4453887" cy="1209735"/>
          </a:xfrm>
        </p:spPr>
        <p:txBody>
          <a:bodyPr>
            <a:normAutofit/>
          </a:bodyPr>
          <a:lstStyle/>
          <a:p>
            <a:pPr>
              <a:lnSpc>
                <a:spcPct val="100000"/>
              </a:lnSpc>
            </a:pPr>
            <a:r>
              <a:rPr lang="en-MY" dirty="0"/>
              <a:t>Benchmark Report</a:t>
            </a:r>
            <a:endParaRPr lang="hu-HU" dirty="0">
              <a:solidFill>
                <a:schemeClr val="tx2"/>
              </a:solidFill>
              <a:latin typeface="Roboto light" panose="02000000000000000000" pitchFamily="2" charset="0"/>
              <a:ea typeface="Roboto light" panose="02000000000000000000" pitchFamily="2" charset="0"/>
            </a:endParaRPr>
          </a:p>
        </p:txBody>
      </p:sp>
      <p:sp>
        <p:nvSpPr>
          <p:cNvPr id="6" name="Hatszög 5">
            <a:extLst>
              <a:ext uri="{FF2B5EF4-FFF2-40B4-BE49-F238E27FC236}">
                <a16:creationId xmlns:a16="http://schemas.microsoft.com/office/drawing/2014/main" id="{2474B149-49A6-4918-BA55-B721256E44C3}"/>
              </a:ext>
            </a:extLst>
          </p:cNvPr>
          <p:cNvSpPr/>
          <p:nvPr/>
        </p:nvSpPr>
        <p:spPr>
          <a:xfrm>
            <a:off x="9905913" y="4375472"/>
            <a:ext cx="1537653" cy="1325563"/>
          </a:xfrm>
          <a:prstGeom prst="hexagon">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0" name="Alcím 15">
            <a:extLst>
              <a:ext uri="{FF2B5EF4-FFF2-40B4-BE49-F238E27FC236}">
                <a16:creationId xmlns:a16="http://schemas.microsoft.com/office/drawing/2014/main" id="{61216C65-9F70-467E-AC58-965B3BB53F33}"/>
              </a:ext>
            </a:extLst>
          </p:cNvPr>
          <p:cNvSpPr txBox="1">
            <a:spLocks/>
          </p:cNvSpPr>
          <p:nvPr/>
        </p:nvSpPr>
        <p:spPr>
          <a:xfrm>
            <a:off x="301418" y="1211677"/>
            <a:ext cx="5623130" cy="778796"/>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1800" b="1" dirty="0">
                <a:solidFill>
                  <a:srgbClr val="95C03C"/>
                </a:solidFill>
              </a:rPr>
              <a:t>NETHERLANDS｜FRANCE｜GERMANY｜ UNITED KINGDOM｜DENMARK｜SWITZERLAND ｜ USA</a:t>
            </a:r>
            <a:endParaRPr lang="hu-HU" sz="1800" b="1" dirty="0">
              <a:solidFill>
                <a:srgbClr val="95C03C"/>
              </a:solidFill>
            </a:endParaRPr>
          </a:p>
        </p:txBody>
      </p:sp>
      <p:grpSp>
        <p:nvGrpSpPr>
          <p:cNvPr id="14" name="Csoportba foglalás 7">
            <a:extLst>
              <a:ext uri="{FF2B5EF4-FFF2-40B4-BE49-F238E27FC236}">
                <a16:creationId xmlns:a16="http://schemas.microsoft.com/office/drawing/2014/main" id="{B8EF1185-0B64-4882-B423-ED5FE1EDB045}"/>
              </a:ext>
            </a:extLst>
          </p:cNvPr>
          <p:cNvGrpSpPr/>
          <p:nvPr/>
        </p:nvGrpSpPr>
        <p:grpSpPr>
          <a:xfrm>
            <a:off x="0" y="1202525"/>
            <a:ext cx="5393561" cy="127890"/>
            <a:chOff x="-3276459" y="1104050"/>
            <a:chExt cx="5393561" cy="127890"/>
          </a:xfrm>
        </p:grpSpPr>
        <p:sp>
          <p:nvSpPr>
            <p:cNvPr id="15" name="Téglalap 8">
              <a:extLst>
                <a:ext uri="{FF2B5EF4-FFF2-40B4-BE49-F238E27FC236}">
                  <a16:creationId xmlns:a16="http://schemas.microsoft.com/office/drawing/2014/main" id="{02BEF96D-3574-4BDC-AE91-F0DD38E14A31}"/>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6" name="Ellipszis 9">
              <a:extLst>
                <a:ext uri="{FF2B5EF4-FFF2-40B4-BE49-F238E27FC236}">
                  <a16:creationId xmlns:a16="http://schemas.microsoft.com/office/drawing/2014/main" id="{E872D898-10D5-4817-97D8-8916D0B9B2FC}"/>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19" name="Kép helye 36">
            <a:extLst>
              <a:ext uri="{FF2B5EF4-FFF2-40B4-BE49-F238E27FC236}">
                <a16:creationId xmlns:a16="http://schemas.microsoft.com/office/drawing/2014/main" id="{A2FDE90B-E2C2-42ED-8791-11DA3AE0959C}"/>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330731" y="4270162"/>
            <a:ext cx="1294121" cy="1050159"/>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24" name="Kép helye 36">
            <a:extLst>
              <a:ext uri="{FF2B5EF4-FFF2-40B4-BE49-F238E27FC236}">
                <a16:creationId xmlns:a16="http://schemas.microsoft.com/office/drawing/2014/main" id="{F389DC78-7AC4-41A9-A9B1-6B53D5DC794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995894" y="2999534"/>
            <a:ext cx="1264651" cy="1050159"/>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25" name="Kép helye 36">
            <a:extLst>
              <a:ext uri="{FF2B5EF4-FFF2-40B4-BE49-F238E27FC236}">
                <a16:creationId xmlns:a16="http://schemas.microsoft.com/office/drawing/2014/main" id="{227DC332-7A27-4992-9D3E-C97F38DF933A}"/>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2183697" y="2362492"/>
            <a:ext cx="1264651" cy="1050159"/>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26" name="Kép helye 36">
            <a:extLst>
              <a:ext uri="{FF2B5EF4-FFF2-40B4-BE49-F238E27FC236}">
                <a16:creationId xmlns:a16="http://schemas.microsoft.com/office/drawing/2014/main" id="{76CA670E-79C0-4B90-8DF4-CB81ABC6397E}"/>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2179098" y="3645120"/>
            <a:ext cx="1263600" cy="10512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27" name="Kép helye 36">
            <a:extLst>
              <a:ext uri="{FF2B5EF4-FFF2-40B4-BE49-F238E27FC236}">
                <a16:creationId xmlns:a16="http://schemas.microsoft.com/office/drawing/2014/main" id="{28E6FAF5-7E5C-4DB1-9D34-66DEA34ACBEA}"/>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3330731" y="3031686"/>
            <a:ext cx="1264651" cy="1050159"/>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31" name="Kép helye 36">
            <a:extLst>
              <a:ext uri="{FF2B5EF4-FFF2-40B4-BE49-F238E27FC236}">
                <a16:creationId xmlns:a16="http://schemas.microsoft.com/office/drawing/2014/main" id="{5CC3FA31-59BA-42B9-A018-22C127DEAAE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995893" y="4257120"/>
            <a:ext cx="1264651" cy="1050159"/>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pic>
        <p:nvPicPr>
          <p:cNvPr id="17" name="Kép helye 36">
            <a:extLst>
              <a:ext uri="{FF2B5EF4-FFF2-40B4-BE49-F238E27FC236}">
                <a16:creationId xmlns:a16="http://schemas.microsoft.com/office/drawing/2014/main" id="{C12B3326-882F-426B-8CA6-18C6E8C08BB0}"/>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2178047" y="4894162"/>
            <a:ext cx="1264651" cy="105016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381000" algn="tl" rotWithShape="0">
              <a:prstClr val="black">
                <a:alpha val="20000"/>
              </a:prstClr>
            </a:outerShdw>
          </a:effectLst>
        </p:spPr>
      </p:pic>
    </p:spTree>
    <p:extLst>
      <p:ext uri="{BB962C8B-B14F-4D97-AF65-F5344CB8AC3E}">
        <p14:creationId xmlns:p14="http://schemas.microsoft.com/office/powerpoint/2010/main" val="1529158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E4C5D-FAB6-4702-8C74-F6DEF2CE9175}"/>
              </a:ext>
            </a:extLst>
          </p:cNvPr>
          <p:cNvSpPr>
            <a:spLocks noGrp="1"/>
          </p:cNvSpPr>
          <p:nvPr>
            <p:ph type="sldNum" sz="quarter" idx="12"/>
          </p:nvPr>
        </p:nvSpPr>
        <p:spPr/>
        <p:txBody>
          <a:bodyPr/>
          <a:lstStyle/>
          <a:p>
            <a:fld id="{90222BD9-5D38-4504-B11E-79F48CA3D099}" type="slidenum">
              <a:rPr lang="hu-HU" smtClean="0"/>
              <a:pPr/>
              <a:t>18</a:t>
            </a:fld>
            <a:endParaRPr lang="hu-HU" dirty="0"/>
          </a:p>
        </p:txBody>
      </p:sp>
      <p:sp>
        <p:nvSpPr>
          <p:cNvPr id="4" name="Title 3">
            <a:extLst>
              <a:ext uri="{FF2B5EF4-FFF2-40B4-BE49-F238E27FC236}">
                <a16:creationId xmlns:a16="http://schemas.microsoft.com/office/drawing/2014/main" id="{2CE86370-C75A-4DE6-AAE8-2C7AC0F1DF73}"/>
              </a:ext>
            </a:extLst>
          </p:cNvPr>
          <p:cNvSpPr>
            <a:spLocks noGrp="1"/>
          </p:cNvSpPr>
          <p:nvPr>
            <p:ph type="title"/>
          </p:nvPr>
        </p:nvSpPr>
        <p:spPr/>
        <p:txBody>
          <a:bodyPr/>
          <a:lstStyle/>
          <a:p>
            <a:pPr algn="r"/>
            <a:r>
              <a:rPr lang="en-MY" dirty="0"/>
              <a:t>Overview of Life Science Companies</a:t>
            </a:r>
          </a:p>
        </p:txBody>
      </p:sp>
      <p:sp>
        <p:nvSpPr>
          <p:cNvPr id="5" name="Text Placeholder 4">
            <a:extLst>
              <a:ext uri="{FF2B5EF4-FFF2-40B4-BE49-F238E27FC236}">
                <a16:creationId xmlns:a16="http://schemas.microsoft.com/office/drawing/2014/main" id="{948C37D1-04C9-4B41-9D35-01DACCB032CA}"/>
              </a:ext>
            </a:extLst>
          </p:cNvPr>
          <p:cNvSpPr>
            <a:spLocks noGrp="1"/>
          </p:cNvSpPr>
          <p:nvPr>
            <p:ph type="body" sz="quarter" idx="13"/>
          </p:nvPr>
        </p:nvSpPr>
        <p:spPr>
          <a:xfrm>
            <a:off x="200026" y="6309750"/>
            <a:ext cx="8520022" cy="468876"/>
          </a:xfrm>
        </p:spPr>
        <p:txBody>
          <a:bodyPr>
            <a:normAutofit fontScale="92500" lnSpcReduction="20000"/>
          </a:bodyPr>
          <a:lstStyle/>
          <a:p>
            <a:r>
              <a:rPr lang="en-GB" dirty="0"/>
              <a:t>For the definition of categories please visit www.biotechgate.com/web/cms/index.php/covered_industry_sectors.html. For comparison, the graph shows the rate of companies by sector per million residents of each country. Life Science companies include Biotechnology, Pharma (Fully Integrated), Medical Technology and Digital Health. Biotechnology companies are a subset of life science companies and include the following categories: Biotechnology – Therapeutics and Diagnostics; Biotechnology – R&amp;D; Biotechnology – Other. Information displayed may alter as new information is received continuously. </a:t>
            </a:r>
            <a:endParaRPr lang="hu-HU" dirty="0"/>
          </a:p>
          <a:p>
            <a:endParaRPr lang="en-MY" dirty="0"/>
          </a:p>
          <a:p>
            <a:endParaRPr lang="en-MY" dirty="0"/>
          </a:p>
        </p:txBody>
      </p:sp>
      <p:sp>
        <p:nvSpPr>
          <p:cNvPr id="6" name="Text Placeholder 5">
            <a:extLst>
              <a:ext uri="{FF2B5EF4-FFF2-40B4-BE49-F238E27FC236}">
                <a16:creationId xmlns:a16="http://schemas.microsoft.com/office/drawing/2014/main" id="{B3856FF3-F0B0-4AF2-A0D7-1A64C3DF2BD7}"/>
              </a:ext>
            </a:extLst>
          </p:cNvPr>
          <p:cNvSpPr>
            <a:spLocks noGrp="1"/>
          </p:cNvSpPr>
          <p:nvPr>
            <p:ph type="body" sz="quarter" idx="14"/>
          </p:nvPr>
        </p:nvSpPr>
        <p:spPr/>
        <p:txBody>
          <a:bodyPr/>
          <a:lstStyle/>
          <a:p>
            <a:pPr algn="r"/>
            <a:r>
              <a:rPr lang="en-MY" dirty="0"/>
              <a:t>Life Science and biotech companies by Country and sector</a:t>
            </a:r>
          </a:p>
          <a:p>
            <a:pPr algn="r"/>
            <a:endParaRPr lang="en-MY" dirty="0"/>
          </a:p>
        </p:txBody>
      </p:sp>
      <p:pic>
        <p:nvPicPr>
          <p:cNvPr id="13" name="Picture 12">
            <a:extLst>
              <a:ext uri="{FF2B5EF4-FFF2-40B4-BE49-F238E27FC236}">
                <a16:creationId xmlns:a16="http://schemas.microsoft.com/office/drawing/2014/main" id="{3E9AD085-C642-4DBA-95CF-F2F7F107B11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b="1640"/>
          <a:stretch/>
        </p:blipFill>
        <p:spPr>
          <a:xfrm>
            <a:off x="4438295" y="1289851"/>
            <a:ext cx="7753705" cy="4907749"/>
          </a:xfrm>
          <a:prstGeom prst="rect">
            <a:avLst/>
          </a:prstGeom>
          <a:ln>
            <a:noFill/>
          </a:ln>
        </p:spPr>
      </p:pic>
      <p:sp>
        <p:nvSpPr>
          <p:cNvPr id="16" name="Hexagon 15">
            <a:extLst>
              <a:ext uri="{FF2B5EF4-FFF2-40B4-BE49-F238E27FC236}">
                <a16:creationId xmlns:a16="http://schemas.microsoft.com/office/drawing/2014/main" id="{2A932830-9EA0-4CB6-AC2F-9743B139E5C4}"/>
              </a:ext>
            </a:extLst>
          </p:cNvPr>
          <p:cNvSpPr/>
          <p:nvPr/>
        </p:nvSpPr>
        <p:spPr>
          <a:xfrm>
            <a:off x="7014411" y="1689359"/>
            <a:ext cx="989788" cy="759600"/>
          </a:xfrm>
          <a:prstGeom prst="hexagon">
            <a:avLst/>
          </a:prstGeom>
          <a:solidFill>
            <a:srgbClr val="73AF48">
              <a:alpha val="20000"/>
            </a:srgbClr>
          </a:solidFill>
          <a:ln w="19050">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00" b="1" dirty="0">
                <a:solidFill>
                  <a:schemeClr val="tx1"/>
                </a:solidFill>
              </a:rPr>
              <a:t>Biotech 1609</a:t>
            </a:r>
          </a:p>
        </p:txBody>
      </p:sp>
      <p:sp>
        <p:nvSpPr>
          <p:cNvPr id="17" name="Hexagon 16">
            <a:extLst>
              <a:ext uri="{FF2B5EF4-FFF2-40B4-BE49-F238E27FC236}">
                <a16:creationId xmlns:a16="http://schemas.microsoft.com/office/drawing/2014/main" id="{DB99E0AC-C34C-4C56-9E9A-4909EA536476}"/>
              </a:ext>
            </a:extLst>
          </p:cNvPr>
          <p:cNvSpPr/>
          <p:nvPr/>
        </p:nvSpPr>
        <p:spPr>
          <a:xfrm>
            <a:off x="7502468" y="4275555"/>
            <a:ext cx="993600" cy="840415"/>
          </a:xfrm>
          <a:prstGeom prst="hexagon">
            <a:avLst/>
          </a:prstGeom>
          <a:solidFill>
            <a:srgbClr val="4575B4">
              <a:alpha val="20000"/>
            </a:srgbClr>
          </a:solidFill>
          <a:ln w="19050">
            <a:solidFill>
              <a:srgbClr val="0070C0"/>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00" b="1" dirty="0">
                <a:solidFill>
                  <a:schemeClr val="bg1"/>
                </a:solidFill>
              </a:rPr>
              <a:t>Life Science 1577 </a:t>
            </a:r>
          </a:p>
        </p:txBody>
      </p:sp>
      <p:sp>
        <p:nvSpPr>
          <p:cNvPr id="21" name="Hexagon 20">
            <a:extLst>
              <a:ext uri="{FF2B5EF4-FFF2-40B4-BE49-F238E27FC236}">
                <a16:creationId xmlns:a16="http://schemas.microsoft.com/office/drawing/2014/main" id="{E963E166-94E7-4E41-9BE5-7838AFA64B5D}"/>
              </a:ext>
            </a:extLst>
          </p:cNvPr>
          <p:cNvSpPr/>
          <p:nvPr/>
        </p:nvSpPr>
        <p:spPr>
          <a:xfrm>
            <a:off x="8274698" y="4978425"/>
            <a:ext cx="824400" cy="708130"/>
          </a:xfrm>
          <a:prstGeom prst="hexagon">
            <a:avLst/>
          </a:prstGeom>
          <a:solidFill>
            <a:srgbClr val="4575B4">
              <a:alpha val="20000"/>
            </a:srgbClr>
          </a:solidFill>
          <a:ln w="19050">
            <a:solidFill>
              <a:srgbClr val="0070C0"/>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800" b="1" dirty="0">
                <a:solidFill>
                  <a:schemeClr val="bg1"/>
                </a:solidFill>
              </a:rPr>
              <a:t>Biotech 967 </a:t>
            </a:r>
          </a:p>
        </p:txBody>
      </p:sp>
      <p:sp>
        <p:nvSpPr>
          <p:cNvPr id="22" name="Hexagon 21">
            <a:extLst>
              <a:ext uri="{FF2B5EF4-FFF2-40B4-BE49-F238E27FC236}">
                <a16:creationId xmlns:a16="http://schemas.microsoft.com/office/drawing/2014/main" id="{A5E14DC6-3443-491B-973A-DEF6C9F689F0}"/>
              </a:ext>
            </a:extLst>
          </p:cNvPr>
          <p:cNvSpPr/>
          <p:nvPr/>
        </p:nvSpPr>
        <p:spPr>
          <a:xfrm>
            <a:off x="9059997" y="2236514"/>
            <a:ext cx="763200" cy="636396"/>
          </a:xfrm>
          <a:prstGeom prst="hexagon">
            <a:avLst/>
          </a:prstGeom>
          <a:solidFill>
            <a:srgbClr val="9970AB">
              <a:alpha val="20000"/>
            </a:srgbClr>
          </a:solidFill>
          <a:ln w="19050">
            <a:solidFill>
              <a:srgbClr val="7030A0"/>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700" b="1" dirty="0">
                <a:solidFill>
                  <a:schemeClr val="tx1"/>
                </a:solidFill>
              </a:rPr>
              <a:t>Life Science </a:t>
            </a:r>
            <a:r>
              <a:rPr lang="en-MY" sz="800" b="1" dirty="0">
                <a:solidFill>
                  <a:schemeClr val="tx1"/>
                </a:solidFill>
              </a:rPr>
              <a:t>400</a:t>
            </a:r>
            <a:endParaRPr lang="en-MY" sz="700" b="1" dirty="0">
              <a:solidFill>
                <a:schemeClr val="tx1"/>
              </a:solidFill>
            </a:endParaRPr>
          </a:p>
        </p:txBody>
      </p:sp>
      <p:sp>
        <p:nvSpPr>
          <p:cNvPr id="23" name="Hexagon 22">
            <a:extLst>
              <a:ext uri="{FF2B5EF4-FFF2-40B4-BE49-F238E27FC236}">
                <a16:creationId xmlns:a16="http://schemas.microsoft.com/office/drawing/2014/main" id="{1AEB664B-2146-47EA-B7C0-378D5FD30B7C}"/>
              </a:ext>
            </a:extLst>
          </p:cNvPr>
          <p:cNvSpPr/>
          <p:nvPr/>
        </p:nvSpPr>
        <p:spPr>
          <a:xfrm>
            <a:off x="9712681" y="2567514"/>
            <a:ext cx="763200" cy="588861"/>
          </a:xfrm>
          <a:prstGeom prst="hexagon">
            <a:avLst/>
          </a:prstGeom>
          <a:solidFill>
            <a:srgbClr val="9970AB">
              <a:alpha val="20000"/>
            </a:srgbClr>
          </a:solidFill>
          <a:ln w="19050">
            <a:solidFill>
              <a:srgbClr val="7030A0"/>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650" b="1" dirty="0">
                <a:solidFill>
                  <a:schemeClr val="tx1"/>
                </a:solidFill>
              </a:rPr>
              <a:t>Biotech </a:t>
            </a:r>
          </a:p>
          <a:p>
            <a:pPr algn="ctr"/>
            <a:r>
              <a:rPr lang="en-MY" sz="800" b="1" dirty="0">
                <a:solidFill>
                  <a:schemeClr val="tx1"/>
                </a:solidFill>
              </a:rPr>
              <a:t>250</a:t>
            </a:r>
            <a:endParaRPr lang="en-MY" sz="650" b="1" dirty="0">
              <a:solidFill>
                <a:schemeClr val="tx1"/>
              </a:solidFill>
            </a:endParaRPr>
          </a:p>
        </p:txBody>
      </p:sp>
      <p:sp>
        <p:nvSpPr>
          <p:cNvPr id="24" name="Hexagon 23">
            <a:extLst>
              <a:ext uri="{FF2B5EF4-FFF2-40B4-BE49-F238E27FC236}">
                <a16:creationId xmlns:a16="http://schemas.microsoft.com/office/drawing/2014/main" id="{0FD53CD7-CE6F-4C16-AFE3-9F9F2CD8D891}"/>
              </a:ext>
            </a:extLst>
          </p:cNvPr>
          <p:cNvSpPr/>
          <p:nvPr/>
        </p:nvSpPr>
        <p:spPr>
          <a:xfrm>
            <a:off x="9201409" y="3526511"/>
            <a:ext cx="1170000" cy="993600"/>
          </a:xfrm>
          <a:prstGeom prst="hexagon">
            <a:avLst/>
          </a:prstGeom>
          <a:solidFill>
            <a:srgbClr val="FD8D3C">
              <a:alpha val="20000"/>
            </a:srgbClr>
          </a:solidFill>
          <a:ln w="19050">
            <a:solidFill>
              <a:srgbClr val="FFC000"/>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00" b="1" dirty="0">
                <a:solidFill>
                  <a:schemeClr val="bg1"/>
                </a:solidFill>
              </a:rPr>
              <a:t>Life Science </a:t>
            </a:r>
          </a:p>
          <a:p>
            <a:pPr algn="ctr"/>
            <a:r>
              <a:rPr lang="en-MY" sz="1000" b="1" dirty="0">
                <a:solidFill>
                  <a:schemeClr val="bg1"/>
                </a:solidFill>
              </a:rPr>
              <a:t>2314</a:t>
            </a:r>
          </a:p>
        </p:txBody>
      </p:sp>
      <p:sp>
        <p:nvSpPr>
          <p:cNvPr id="25" name="Hexagon 24">
            <a:extLst>
              <a:ext uri="{FF2B5EF4-FFF2-40B4-BE49-F238E27FC236}">
                <a16:creationId xmlns:a16="http://schemas.microsoft.com/office/drawing/2014/main" id="{DD54CA35-50D6-4B42-9E6A-32DC4BCB278E}"/>
              </a:ext>
            </a:extLst>
          </p:cNvPr>
          <p:cNvSpPr/>
          <p:nvPr/>
        </p:nvSpPr>
        <p:spPr>
          <a:xfrm>
            <a:off x="10182196" y="4132285"/>
            <a:ext cx="894554" cy="726129"/>
          </a:xfrm>
          <a:prstGeom prst="hexagon">
            <a:avLst/>
          </a:prstGeom>
          <a:solidFill>
            <a:srgbClr val="FD8D3C">
              <a:alpha val="20000"/>
            </a:srgbClr>
          </a:solidFill>
          <a:ln w="19050">
            <a:solidFill>
              <a:srgbClr val="FFC000"/>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900" b="1" dirty="0">
                <a:solidFill>
                  <a:schemeClr val="tx1"/>
                </a:solidFill>
              </a:rPr>
              <a:t>Biotech 1330</a:t>
            </a:r>
          </a:p>
        </p:txBody>
      </p:sp>
      <p:sp>
        <p:nvSpPr>
          <p:cNvPr id="26" name="Hexagon 25">
            <a:extLst>
              <a:ext uri="{FF2B5EF4-FFF2-40B4-BE49-F238E27FC236}">
                <a16:creationId xmlns:a16="http://schemas.microsoft.com/office/drawing/2014/main" id="{777D8087-2891-4937-B81D-9E87D629B482}"/>
              </a:ext>
            </a:extLst>
          </p:cNvPr>
          <p:cNvSpPr/>
          <p:nvPr/>
        </p:nvSpPr>
        <p:spPr>
          <a:xfrm>
            <a:off x="9216992" y="4828205"/>
            <a:ext cx="1029600" cy="879768"/>
          </a:xfrm>
          <a:prstGeom prst="hexagon">
            <a:avLst/>
          </a:prstGeom>
          <a:solidFill>
            <a:srgbClr val="FB8072">
              <a:alpha val="20000"/>
            </a:srgbClr>
          </a:solidFill>
          <a:ln w="19050">
            <a:solidFill>
              <a:srgbClr val="FF3399"/>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900" b="1" dirty="0">
                <a:solidFill>
                  <a:schemeClr val="tx1"/>
                </a:solidFill>
              </a:rPr>
              <a:t>Life Science 1426</a:t>
            </a:r>
          </a:p>
        </p:txBody>
      </p:sp>
      <p:sp>
        <p:nvSpPr>
          <p:cNvPr id="27" name="Hexagon 26">
            <a:extLst>
              <a:ext uri="{FF2B5EF4-FFF2-40B4-BE49-F238E27FC236}">
                <a16:creationId xmlns:a16="http://schemas.microsoft.com/office/drawing/2014/main" id="{3FBD288F-AD81-44A3-A702-1D9C4334CD8C}"/>
              </a:ext>
            </a:extLst>
          </p:cNvPr>
          <p:cNvSpPr/>
          <p:nvPr/>
        </p:nvSpPr>
        <p:spPr>
          <a:xfrm>
            <a:off x="10163908" y="5245278"/>
            <a:ext cx="803608" cy="633600"/>
          </a:xfrm>
          <a:prstGeom prst="hexagon">
            <a:avLst/>
          </a:prstGeom>
          <a:solidFill>
            <a:srgbClr val="FB8072">
              <a:alpha val="20000"/>
            </a:srgbClr>
          </a:solidFill>
          <a:ln w="19050">
            <a:solidFill>
              <a:srgbClr val="FF3399"/>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800" b="1" dirty="0">
                <a:solidFill>
                  <a:schemeClr val="tx1"/>
                </a:solidFill>
              </a:rPr>
              <a:t>Biotech </a:t>
            </a:r>
          </a:p>
          <a:p>
            <a:pPr algn="ctr"/>
            <a:r>
              <a:rPr lang="en-MY" sz="800" b="1" dirty="0">
                <a:solidFill>
                  <a:schemeClr val="tx1"/>
                </a:solidFill>
              </a:rPr>
              <a:t>795</a:t>
            </a:r>
          </a:p>
        </p:txBody>
      </p:sp>
      <p:sp>
        <p:nvSpPr>
          <p:cNvPr id="28" name="Hexagon 27">
            <a:extLst>
              <a:ext uri="{FF2B5EF4-FFF2-40B4-BE49-F238E27FC236}">
                <a16:creationId xmlns:a16="http://schemas.microsoft.com/office/drawing/2014/main" id="{38D135DB-79AD-426D-96A9-68F30630C6B0}"/>
              </a:ext>
            </a:extLst>
          </p:cNvPr>
          <p:cNvSpPr/>
          <p:nvPr/>
        </p:nvSpPr>
        <p:spPr>
          <a:xfrm>
            <a:off x="8353245" y="2818805"/>
            <a:ext cx="972000" cy="810928"/>
          </a:xfrm>
          <a:prstGeom prst="hexagon">
            <a:avLst/>
          </a:prstGeom>
          <a:solidFill>
            <a:srgbClr val="FFFF33">
              <a:alpha val="20000"/>
            </a:srgbClr>
          </a:solidFill>
          <a:ln w="19050">
            <a:solidFill>
              <a:srgbClr val="FFFF00"/>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900" b="1" dirty="0">
                <a:solidFill>
                  <a:schemeClr val="tx1"/>
                </a:solidFill>
              </a:rPr>
              <a:t>Life Science 836 </a:t>
            </a:r>
          </a:p>
        </p:txBody>
      </p:sp>
      <p:sp>
        <p:nvSpPr>
          <p:cNvPr id="29" name="Hexagon 28">
            <a:extLst>
              <a:ext uri="{FF2B5EF4-FFF2-40B4-BE49-F238E27FC236}">
                <a16:creationId xmlns:a16="http://schemas.microsoft.com/office/drawing/2014/main" id="{F7765050-2F91-42C9-9A90-3604727DB7C1}"/>
              </a:ext>
            </a:extLst>
          </p:cNvPr>
          <p:cNvSpPr/>
          <p:nvPr/>
        </p:nvSpPr>
        <p:spPr>
          <a:xfrm>
            <a:off x="8210364" y="2088460"/>
            <a:ext cx="759600" cy="664293"/>
          </a:xfrm>
          <a:prstGeom prst="hexagon">
            <a:avLst/>
          </a:prstGeom>
          <a:solidFill>
            <a:srgbClr val="FFFF33">
              <a:alpha val="20000"/>
            </a:srgbClr>
          </a:solidFill>
          <a:ln w="19050">
            <a:solidFill>
              <a:srgbClr val="FFFF00"/>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700" b="1" dirty="0">
                <a:solidFill>
                  <a:schemeClr val="tx1"/>
                </a:solidFill>
              </a:rPr>
              <a:t>Biotech </a:t>
            </a:r>
            <a:r>
              <a:rPr lang="en-MY" sz="900" b="1" dirty="0">
                <a:solidFill>
                  <a:schemeClr val="tx1"/>
                </a:solidFill>
              </a:rPr>
              <a:t>537</a:t>
            </a:r>
            <a:endParaRPr lang="en-MY" sz="700" b="1" dirty="0">
              <a:solidFill>
                <a:schemeClr val="tx1"/>
              </a:solidFill>
            </a:endParaRPr>
          </a:p>
        </p:txBody>
      </p:sp>
      <p:pic>
        <p:nvPicPr>
          <p:cNvPr id="33" name="Picture 32">
            <a:extLst>
              <a:ext uri="{FF2B5EF4-FFF2-40B4-BE49-F238E27FC236}">
                <a16:creationId xmlns:a16="http://schemas.microsoft.com/office/drawing/2014/main" id="{CCE93342-A59A-42AB-B7D8-7049440F1C2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4465" b="2540"/>
          <a:stretch/>
        </p:blipFill>
        <p:spPr>
          <a:xfrm>
            <a:off x="-259009" y="2932231"/>
            <a:ext cx="6767506" cy="3728326"/>
          </a:xfrm>
          <a:prstGeom prst="rect">
            <a:avLst/>
          </a:prstGeom>
          <a:noFill/>
        </p:spPr>
      </p:pic>
      <p:sp>
        <p:nvSpPr>
          <p:cNvPr id="34" name="Hexagon 33">
            <a:extLst>
              <a:ext uri="{FF2B5EF4-FFF2-40B4-BE49-F238E27FC236}">
                <a16:creationId xmlns:a16="http://schemas.microsoft.com/office/drawing/2014/main" id="{538FAC67-68AA-4CB8-AFCE-31FC2B3A717D}"/>
              </a:ext>
            </a:extLst>
          </p:cNvPr>
          <p:cNvSpPr/>
          <p:nvPr/>
        </p:nvSpPr>
        <p:spPr>
          <a:xfrm>
            <a:off x="632955" y="3238523"/>
            <a:ext cx="1925539" cy="1722535"/>
          </a:xfrm>
          <a:prstGeom prst="hexagon">
            <a:avLst/>
          </a:prstGeom>
          <a:solidFill>
            <a:srgbClr val="D9B400">
              <a:alpha val="20000"/>
            </a:srgbClr>
          </a:solidFill>
          <a:ln w="19050">
            <a:solidFill>
              <a:schemeClr val="accent4">
                <a:lumMod val="75000"/>
              </a:schemeClr>
            </a:solidFill>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100" b="1" dirty="0">
                <a:solidFill>
                  <a:schemeClr val="tx1"/>
                </a:solidFill>
              </a:rPr>
              <a:t>Life Science </a:t>
            </a:r>
          </a:p>
          <a:p>
            <a:pPr algn="ctr"/>
            <a:r>
              <a:rPr lang="en-MY" sz="1100" b="1" dirty="0">
                <a:solidFill>
                  <a:schemeClr val="tx1"/>
                </a:solidFill>
              </a:rPr>
              <a:t>14746</a:t>
            </a:r>
          </a:p>
        </p:txBody>
      </p:sp>
      <p:sp>
        <p:nvSpPr>
          <p:cNvPr id="35" name="Hexagon 34">
            <a:extLst>
              <a:ext uri="{FF2B5EF4-FFF2-40B4-BE49-F238E27FC236}">
                <a16:creationId xmlns:a16="http://schemas.microsoft.com/office/drawing/2014/main" id="{CF402D54-7B9E-43C8-AF56-0381F70AA49B}"/>
              </a:ext>
            </a:extLst>
          </p:cNvPr>
          <p:cNvSpPr/>
          <p:nvPr/>
        </p:nvSpPr>
        <p:spPr>
          <a:xfrm>
            <a:off x="2380106" y="3945239"/>
            <a:ext cx="1629310" cy="1395846"/>
          </a:xfrm>
          <a:prstGeom prst="hexagon">
            <a:avLst/>
          </a:prstGeom>
          <a:solidFill>
            <a:srgbClr val="D9B400">
              <a:alpha val="20000"/>
            </a:srgbClr>
          </a:solidFill>
          <a:ln w="19050">
            <a:solidFill>
              <a:schemeClr val="accent4">
                <a:lumMod val="75000"/>
              </a:schemeClr>
            </a:solidFill>
            <a:prstDash val="lgDash"/>
          </a:ln>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100" b="1" dirty="0">
                <a:solidFill>
                  <a:schemeClr val="tx1"/>
                </a:solidFill>
              </a:rPr>
              <a:t>Biotech </a:t>
            </a:r>
          </a:p>
          <a:p>
            <a:pPr algn="ctr"/>
            <a:r>
              <a:rPr lang="en-MY" sz="1100" b="1" dirty="0">
                <a:solidFill>
                  <a:schemeClr val="tx1"/>
                </a:solidFill>
              </a:rPr>
              <a:t>9085</a:t>
            </a:r>
          </a:p>
        </p:txBody>
      </p:sp>
      <p:sp>
        <p:nvSpPr>
          <p:cNvPr id="3" name="TextBox 2">
            <a:extLst>
              <a:ext uri="{FF2B5EF4-FFF2-40B4-BE49-F238E27FC236}">
                <a16:creationId xmlns:a16="http://schemas.microsoft.com/office/drawing/2014/main" id="{0498E579-A097-4B7E-BFD8-1663A95AFD17}"/>
              </a:ext>
            </a:extLst>
          </p:cNvPr>
          <p:cNvSpPr txBox="1"/>
          <p:nvPr/>
        </p:nvSpPr>
        <p:spPr>
          <a:xfrm>
            <a:off x="839607" y="1027776"/>
            <a:ext cx="1981370" cy="1786386"/>
          </a:xfrm>
          <a:prstGeom prst="rect">
            <a:avLst/>
          </a:prstGeom>
          <a:noFill/>
        </p:spPr>
        <p:txBody>
          <a:bodyPr wrap="square" rtlCol="0">
            <a:spAutoFit/>
          </a:bodyPr>
          <a:lstStyle/>
          <a:p>
            <a:pPr>
              <a:lnSpc>
                <a:spcPct val="160000"/>
              </a:lnSpc>
            </a:pPr>
            <a:r>
              <a:rPr lang="de-DE" sz="1000" b="1" spc="20" dirty="0"/>
              <a:t>USA</a:t>
            </a:r>
          </a:p>
          <a:p>
            <a:pPr>
              <a:lnSpc>
                <a:spcPct val="160000"/>
              </a:lnSpc>
            </a:pPr>
            <a:r>
              <a:rPr lang="de-DE" sz="1000" b="1" spc="20" dirty="0" err="1"/>
              <a:t>Netherlands</a:t>
            </a:r>
            <a:endParaRPr lang="de-DE" sz="1000" b="1" spc="20" dirty="0"/>
          </a:p>
          <a:p>
            <a:pPr>
              <a:lnSpc>
                <a:spcPct val="160000"/>
              </a:lnSpc>
            </a:pPr>
            <a:r>
              <a:rPr lang="de-DE" sz="1000" b="1" spc="20" dirty="0"/>
              <a:t>France</a:t>
            </a:r>
          </a:p>
          <a:p>
            <a:pPr>
              <a:lnSpc>
                <a:spcPct val="160000"/>
              </a:lnSpc>
            </a:pPr>
            <a:r>
              <a:rPr lang="de-DE" sz="1000" b="1" spc="20" dirty="0"/>
              <a:t>Germany</a:t>
            </a:r>
          </a:p>
          <a:p>
            <a:pPr>
              <a:lnSpc>
                <a:spcPct val="160000"/>
              </a:lnSpc>
            </a:pPr>
            <a:r>
              <a:rPr lang="de-DE" sz="1000" b="1" spc="20" dirty="0"/>
              <a:t>United Kingdom</a:t>
            </a:r>
          </a:p>
          <a:p>
            <a:pPr>
              <a:lnSpc>
                <a:spcPct val="160000"/>
              </a:lnSpc>
            </a:pPr>
            <a:r>
              <a:rPr lang="de-DE" sz="1000" b="1" spc="20" dirty="0" err="1"/>
              <a:t>Denmark</a:t>
            </a:r>
            <a:endParaRPr lang="de-DE" sz="1000" b="1" spc="20" dirty="0"/>
          </a:p>
          <a:p>
            <a:pPr>
              <a:lnSpc>
                <a:spcPct val="160000"/>
              </a:lnSpc>
            </a:pPr>
            <a:r>
              <a:rPr lang="de-DE" sz="1000" b="1" spc="20" dirty="0" err="1"/>
              <a:t>Switzerland</a:t>
            </a:r>
            <a:endParaRPr lang="en-CH" sz="1000" b="1" spc="20" dirty="0"/>
          </a:p>
        </p:txBody>
      </p:sp>
      <p:grpSp>
        <p:nvGrpSpPr>
          <p:cNvPr id="10" name="Group 9">
            <a:extLst>
              <a:ext uri="{FF2B5EF4-FFF2-40B4-BE49-F238E27FC236}">
                <a16:creationId xmlns:a16="http://schemas.microsoft.com/office/drawing/2014/main" id="{2FBB4E31-5191-4E9D-A9AE-FE35ED2F0520}"/>
              </a:ext>
            </a:extLst>
          </p:cNvPr>
          <p:cNvGrpSpPr/>
          <p:nvPr/>
        </p:nvGrpSpPr>
        <p:grpSpPr>
          <a:xfrm>
            <a:off x="676807" y="1165220"/>
            <a:ext cx="125298" cy="1577980"/>
            <a:chOff x="728057" y="1232983"/>
            <a:chExt cx="144000" cy="1618076"/>
          </a:xfrm>
        </p:grpSpPr>
        <p:sp>
          <p:nvSpPr>
            <p:cNvPr id="7" name="Oval 6">
              <a:extLst>
                <a:ext uri="{FF2B5EF4-FFF2-40B4-BE49-F238E27FC236}">
                  <a16:creationId xmlns:a16="http://schemas.microsoft.com/office/drawing/2014/main" id="{018BA951-86CE-4DA5-9F81-9FC7AFEF4F61}"/>
                </a:ext>
              </a:extLst>
            </p:cNvPr>
            <p:cNvSpPr/>
            <p:nvPr/>
          </p:nvSpPr>
          <p:spPr>
            <a:xfrm>
              <a:off x="728057" y="1232983"/>
              <a:ext cx="144000" cy="144000"/>
            </a:xfrm>
            <a:prstGeom prst="hexagon">
              <a:avLst/>
            </a:prstGeom>
            <a:solidFill>
              <a:srgbClr val="D9B400"/>
            </a:solidFill>
            <a:ln>
              <a:solidFill>
                <a:srgbClr val="D9B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dirty="0"/>
            </a:p>
          </p:txBody>
        </p:sp>
        <p:sp>
          <p:nvSpPr>
            <p:cNvPr id="30" name="Oval 29">
              <a:extLst>
                <a:ext uri="{FF2B5EF4-FFF2-40B4-BE49-F238E27FC236}">
                  <a16:creationId xmlns:a16="http://schemas.microsoft.com/office/drawing/2014/main" id="{C71DEABA-BA5E-4D76-811E-898FE0BF5802}"/>
                </a:ext>
              </a:extLst>
            </p:cNvPr>
            <p:cNvSpPr/>
            <p:nvPr/>
          </p:nvSpPr>
          <p:spPr>
            <a:xfrm>
              <a:off x="728057" y="1471542"/>
              <a:ext cx="144000" cy="144000"/>
            </a:xfrm>
            <a:prstGeom prst="hexagon">
              <a:avLst/>
            </a:prstGeom>
            <a:solidFill>
              <a:srgbClr val="FFF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sp>
          <p:nvSpPr>
            <p:cNvPr id="31" name="Oval 30">
              <a:extLst>
                <a:ext uri="{FF2B5EF4-FFF2-40B4-BE49-F238E27FC236}">
                  <a16:creationId xmlns:a16="http://schemas.microsoft.com/office/drawing/2014/main" id="{E5B882B6-D6BA-4FE3-842D-AC65535D4684}"/>
                </a:ext>
              </a:extLst>
            </p:cNvPr>
            <p:cNvSpPr/>
            <p:nvPr/>
          </p:nvSpPr>
          <p:spPr>
            <a:xfrm>
              <a:off x="728057" y="1715039"/>
              <a:ext cx="144000" cy="144000"/>
            </a:xfrm>
            <a:prstGeom prst="hexagon">
              <a:avLst/>
            </a:prstGeom>
            <a:solidFill>
              <a:srgbClr val="4575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sp>
          <p:nvSpPr>
            <p:cNvPr id="32" name="Oval 31">
              <a:extLst>
                <a:ext uri="{FF2B5EF4-FFF2-40B4-BE49-F238E27FC236}">
                  <a16:creationId xmlns:a16="http://schemas.microsoft.com/office/drawing/2014/main" id="{87D3FA49-7C7B-4CE6-91D9-FBAA405FE4B5}"/>
                </a:ext>
              </a:extLst>
            </p:cNvPr>
            <p:cNvSpPr/>
            <p:nvPr/>
          </p:nvSpPr>
          <p:spPr>
            <a:xfrm>
              <a:off x="728057" y="1955174"/>
              <a:ext cx="144000" cy="144000"/>
            </a:xfrm>
            <a:prstGeom prst="hexagon">
              <a:avLst/>
            </a:prstGeom>
            <a:solidFill>
              <a:srgbClr val="FD8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sp>
          <p:nvSpPr>
            <p:cNvPr id="36" name="Oval 35">
              <a:extLst>
                <a:ext uri="{FF2B5EF4-FFF2-40B4-BE49-F238E27FC236}">
                  <a16:creationId xmlns:a16="http://schemas.microsoft.com/office/drawing/2014/main" id="{333198C6-9B23-4B49-ABFA-D647C352B7D3}"/>
                </a:ext>
              </a:extLst>
            </p:cNvPr>
            <p:cNvSpPr/>
            <p:nvPr/>
          </p:nvSpPr>
          <p:spPr>
            <a:xfrm>
              <a:off x="728057" y="2209081"/>
              <a:ext cx="144000" cy="144000"/>
            </a:xfrm>
            <a:prstGeom prst="hexagon">
              <a:avLst/>
            </a:prstGeom>
            <a:solidFill>
              <a:srgbClr val="73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sp>
          <p:nvSpPr>
            <p:cNvPr id="38" name="Oval 37">
              <a:extLst>
                <a:ext uri="{FF2B5EF4-FFF2-40B4-BE49-F238E27FC236}">
                  <a16:creationId xmlns:a16="http://schemas.microsoft.com/office/drawing/2014/main" id="{B21104FA-A190-4D22-B2EA-3F4B222F20AD}"/>
                </a:ext>
              </a:extLst>
            </p:cNvPr>
            <p:cNvSpPr/>
            <p:nvPr/>
          </p:nvSpPr>
          <p:spPr>
            <a:xfrm>
              <a:off x="728057" y="2455229"/>
              <a:ext cx="144000" cy="144000"/>
            </a:xfrm>
            <a:prstGeom prst="hexagon">
              <a:avLst/>
            </a:prstGeom>
            <a:solidFill>
              <a:srgbClr val="997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sp>
          <p:nvSpPr>
            <p:cNvPr id="39" name="Oval 38">
              <a:extLst>
                <a:ext uri="{FF2B5EF4-FFF2-40B4-BE49-F238E27FC236}">
                  <a16:creationId xmlns:a16="http://schemas.microsoft.com/office/drawing/2014/main" id="{D6148E36-9BA8-424D-998F-00A3E129ED11}"/>
                </a:ext>
              </a:extLst>
            </p:cNvPr>
            <p:cNvSpPr/>
            <p:nvPr/>
          </p:nvSpPr>
          <p:spPr>
            <a:xfrm>
              <a:off x="728057" y="2707059"/>
              <a:ext cx="144000" cy="144000"/>
            </a:xfrm>
            <a:prstGeom prst="hexagon">
              <a:avLst/>
            </a:prstGeom>
            <a:solidFill>
              <a:srgbClr val="FB80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p>
          </p:txBody>
        </p:sp>
      </p:grpSp>
      <p:sp>
        <p:nvSpPr>
          <p:cNvPr id="8" name="Rectangle 7">
            <a:extLst>
              <a:ext uri="{FF2B5EF4-FFF2-40B4-BE49-F238E27FC236}">
                <a16:creationId xmlns:a16="http://schemas.microsoft.com/office/drawing/2014/main" id="{19507E32-FA67-4FAC-9490-589426A82688}"/>
              </a:ext>
            </a:extLst>
          </p:cNvPr>
          <p:cNvSpPr/>
          <p:nvPr/>
        </p:nvSpPr>
        <p:spPr>
          <a:xfrm>
            <a:off x="4864608" y="1656242"/>
            <a:ext cx="989788" cy="95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ectangle 8">
            <a:extLst>
              <a:ext uri="{FF2B5EF4-FFF2-40B4-BE49-F238E27FC236}">
                <a16:creationId xmlns:a16="http://schemas.microsoft.com/office/drawing/2014/main" id="{02F99F99-C137-411E-BCC1-B47249E805FD}"/>
              </a:ext>
            </a:extLst>
          </p:cNvPr>
          <p:cNvSpPr/>
          <p:nvPr/>
        </p:nvSpPr>
        <p:spPr>
          <a:xfrm>
            <a:off x="964046" y="2880390"/>
            <a:ext cx="745881" cy="129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Hexagon 13">
            <a:extLst>
              <a:ext uri="{FF2B5EF4-FFF2-40B4-BE49-F238E27FC236}">
                <a16:creationId xmlns:a16="http://schemas.microsoft.com/office/drawing/2014/main" id="{E26EC4D5-F56C-4489-8B39-33BEB99E230B}"/>
              </a:ext>
            </a:extLst>
          </p:cNvPr>
          <p:cNvSpPr/>
          <p:nvPr/>
        </p:nvSpPr>
        <p:spPr>
          <a:xfrm>
            <a:off x="6957098" y="2531788"/>
            <a:ext cx="1317600" cy="1135973"/>
          </a:xfrm>
          <a:prstGeom prst="hexagon">
            <a:avLst/>
          </a:prstGeom>
          <a:solidFill>
            <a:srgbClr val="73AF48">
              <a:alpha val="20000"/>
            </a:srgbClr>
          </a:solidFill>
          <a:ln w="19050"/>
          <a:effectLst>
            <a:glow rad="25400">
              <a:schemeClr val="bg1">
                <a:alpha val="1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00" b="1" dirty="0">
                <a:solidFill>
                  <a:schemeClr val="tx1"/>
                </a:solidFill>
              </a:rPr>
              <a:t>Life Science 2385</a:t>
            </a:r>
          </a:p>
        </p:txBody>
      </p:sp>
    </p:spTree>
    <p:extLst>
      <p:ext uri="{BB962C8B-B14F-4D97-AF65-F5344CB8AC3E}">
        <p14:creationId xmlns:p14="http://schemas.microsoft.com/office/powerpoint/2010/main" val="3937996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7970F-3B8A-3FAB-9E35-1279EC7B64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7C8128-C709-C5DC-2FA4-40CB417291EE}"/>
              </a:ext>
            </a:extLst>
          </p:cNvPr>
          <p:cNvSpPr>
            <a:spLocks noGrp="1"/>
          </p:cNvSpPr>
          <p:nvPr>
            <p:ph type="sldNum" sz="quarter" idx="12"/>
          </p:nvPr>
        </p:nvSpPr>
        <p:spPr/>
        <p:txBody>
          <a:bodyPr/>
          <a:lstStyle/>
          <a:p>
            <a:fld id="{90222BD9-5D38-4504-B11E-79F48CA3D099}" type="slidenum">
              <a:rPr lang="hu-HU" smtClean="0"/>
              <a:pPr/>
              <a:t>19</a:t>
            </a:fld>
            <a:endParaRPr lang="hu-HU" dirty="0"/>
          </a:p>
        </p:txBody>
      </p:sp>
      <p:sp>
        <p:nvSpPr>
          <p:cNvPr id="4" name="Title 3">
            <a:extLst>
              <a:ext uri="{FF2B5EF4-FFF2-40B4-BE49-F238E27FC236}">
                <a16:creationId xmlns:a16="http://schemas.microsoft.com/office/drawing/2014/main" id="{85DE048D-CE4F-B6F2-6D86-84A0EA7D5859}"/>
              </a:ext>
            </a:extLst>
          </p:cNvPr>
          <p:cNvSpPr>
            <a:spLocks noGrp="1"/>
          </p:cNvSpPr>
          <p:nvPr>
            <p:ph type="title"/>
          </p:nvPr>
        </p:nvSpPr>
        <p:spPr/>
        <p:txBody>
          <a:bodyPr/>
          <a:lstStyle/>
          <a:p>
            <a:pPr algn="r"/>
            <a:r>
              <a:rPr lang="en-MY" dirty="0"/>
              <a:t>Overview of Life Science Companies</a:t>
            </a:r>
          </a:p>
        </p:txBody>
      </p:sp>
      <p:sp>
        <p:nvSpPr>
          <p:cNvPr id="5" name="Text Placeholder 4">
            <a:extLst>
              <a:ext uri="{FF2B5EF4-FFF2-40B4-BE49-F238E27FC236}">
                <a16:creationId xmlns:a16="http://schemas.microsoft.com/office/drawing/2014/main" id="{2F06DE4C-EB94-58FA-F83D-2B34217A3783}"/>
              </a:ext>
            </a:extLst>
          </p:cNvPr>
          <p:cNvSpPr>
            <a:spLocks noGrp="1"/>
          </p:cNvSpPr>
          <p:nvPr>
            <p:ph type="body" sz="quarter" idx="13"/>
          </p:nvPr>
        </p:nvSpPr>
        <p:spPr>
          <a:xfrm>
            <a:off x="472868" y="6271523"/>
            <a:ext cx="8247179" cy="550400"/>
          </a:xfrm>
        </p:spPr>
        <p:txBody>
          <a:bodyPr>
            <a:normAutofit/>
          </a:bodyPr>
          <a:lstStyle/>
          <a:p>
            <a:r>
              <a:rPr lang="en-GB" dirty="0"/>
              <a:t>For the definition of categories please visit www.biotechgate.com/web/cms/index.php/covered_industry_sectors.html. For comparison, the graph shows the rate of companies by sector per million residents of each country. Biotechnology companies include the following categories: Biotechnology – Therapeutics and Diagnostics; Biotechnology – R&amp;D; Biotechnology – Other. Information displayed may alter as new information is received continuously. </a:t>
            </a:r>
            <a:endParaRPr lang="hu-HU" dirty="0"/>
          </a:p>
          <a:p>
            <a:endParaRPr lang="en-MY" dirty="0"/>
          </a:p>
        </p:txBody>
      </p:sp>
      <p:sp>
        <p:nvSpPr>
          <p:cNvPr id="6" name="Text Placeholder 5">
            <a:extLst>
              <a:ext uri="{FF2B5EF4-FFF2-40B4-BE49-F238E27FC236}">
                <a16:creationId xmlns:a16="http://schemas.microsoft.com/office/drawing/2014/main" id="{2AC4FE32-1018-1D71-EB48-F39E8AF52E3C}"/>
              </a:ext>
            </a:extLst>
          </p:cNvPr>
          <p:cNvSpPr>
            <a:spLocks noGrp="1"/>
          </p:cNvSpPr>
          <p:nvPr>
            <p:ph type="body" sz="quarter" idx="14"/>
          </p:nvPr>
        </p:nvSpPr>
        <p:spPr/>
        <p:txBody>
          <a:bodyPr/>
          <a:lstStyle/>
          <a:p>
            <a:pPr algn="r"/>
            <a:r>
              <a:rPr lang="en-MY" dirty="0"/>
              <a:t>Life Science companies by Country and sector</a:t>
            </a:r>
          </a:p>
        </p:txBody>
      </p:sp>
      <p:sp>
        <p:nvSpPr>
          <p:cNvPr id="7" name="Slide Number Placeholder 1">
            <a:extLst>
              <a:ext uri="{FF2B5EF4-FFF2-40B4-BE49-F238E27FC236}">
                <a16:creationId xmlns:a16="http://schemas.microsoft.com/office/drawing/2014/main" id="{148416DA-2768-C8DC-C447-2A9CF03D7401}"/>
              </a:ext>
            </a:extLst>
          </p:cNvPr>
          <p:cNvSpPr txBox="1">
            <a:spLocks/>
          </p:cNvSpPr>
          <p:nvPr/>
        </p:nvSpPr>
        <p:spPr>
          <a:xfrm>
            <a:off x="11669809" y="6434116"/>
            <a:ext cx="406195" cy="287776"/>
          </a:xfrm>
          <a:prstGeom prst="rect">
            <a:avLst/>
          </a:prstGeom>
        </p:spPr>
        <p:txBody>
          <a:bodyPr/>
          <a:lstStyle>
            <a:defPPr>
              <a:defRPr lang="hu-HU"/>
            </a:defPPr>
            <a:lvl1pPr marL="0" algn="l" defTabSz="914400" rtl="0" eaLnBrk="1" latinLnBrk="0" hangingPunct="1">
              <a:defRPr sz="900" i="1"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0222BD9-5D38-4504-B11E-79F48CA3D099}" type="slidenum">
              <a:rPr lang="hu-HU" smtClean="0"/>
              <a:pPr/>
              <a:t>19</a:t>
            </a:fld>
            <a:endParaRPr lang="hu-HU" dirty="0"/>
          </a:p>
        </p:txBody>
      </p:sp>
      <p:graphicFrame>
        <p:nvGraphicFramePr>
          <p:cNvPr id="8" name="Chart 7">
            <a:extLst>
              <a:ext uri="{FF2B5EF4-FFF2-40B4-BE49-F238E27FC236}">
                <a16:creationId xmlns:a16="http://schemas.microsoft.com/office/drawing/2014/main" id="{7F0C50E5-09E2-4CB7-98C4-0CDB7B787C57}"/>
              </a:ext>
            </a:extLst>
          </p:cNvPr>
          <p:cNvGraphicFramePr>
            <a:graphicFrameLocks/>
          </p:cNvGraphicFramePr>
          <p:nvPr/>
        </p:nvGraphicFramePr>
        <p:xfrm>
          <a:off x="427878" y="1224513"/>
          <a:ext cx="11445028" cy="48289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1914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02E94-9DFF-9CFE-FD9D-9CFB57670B1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B0C713-0EFA-AB97-6692-FD81A8536C38}"/>
              </a:ext>
            </a:extLst>
          </p:cNvPr>
          <p:cNvSpPr>
            <a:spLocks noGrp="1"/>
          </p:cNvSpPr>
          <p:nvPr>
            <p:ph type="sldNum" sz="quarter" idx="12"/>
          </p:nvPr>
        </p:nvSpPr>
        <p:spPr/>
        <p:txBody>
          <a:bodyPr/>
          <a:lstStyle/>
          <a:p>
            <a:fld id="{90222BD9-5D38-4504-B11E-79F48CA3D099}" type="slidenum">
              <a:rPr lang="hu-HU" smtClean="0"/>
              <a:pPr/>
              <a:t>20</a:t>
            </a:fld>
            <a:endParaRPr lang="hu-HU" dirty="0"/>
          </a:p>
        </p:txBody>
      </p:sp>
      <p:sp>
        <p:nvSpPr>
          <p:cNvPr id="4" name="Title 3">
            <a:extLst>
              <a:ext uri="{FF2B5EF4-FFF2-40B4-BE49-F238E27FC236}">
                <a16:creationId xmlns:a16="http://schemas.microsoft.com/office/drawing/2014/main" id="{C7558311-3502-610B-6467-5968DF33E661}"/>
              </a:ext>
            </a:extLst>
          </p:cNvPr>
          <p:cNvSpPr>
            <a:spLocks noGrp="1"/>
          </p:cNvSpPr>
          <p:nvPr>
            <p:ph type="title"/>
          </p:nvPr>
        </p:nvSpPr>
        <p:spPr/>
        <p:txBody>
          <a:bodyPr/>
          <a:lstStyle/>
          <a:p>
            <a:r>
              <a:rPr lang="en-MY" dirty="0"/>
              <a:t>Overview of Biotech companies</a:t>
            </a:r>
          </a:p>
        </p:txBody>
      </p:sp>
      <p:sp>
        <p:nvSpPr>
          <p:cNvPr id="5" name="Text Placeholder 4">
            <a:extLst>
              <a:ext uri="{FF2B5EF4-FFF2-40B4-BE49-F238E27FC236}">
                <a16:creationId xmlns:a16="http://schemas.microsoft.com/office/drawing/2014/main" id="{C11B4307-D3FF-89D8-04F9-F1756BFFD4B2}"/>
              </a:ext>
            </a:extLst>
          </p:cNvPr>
          <p:cNvSpPr>
            <a:spLocks noGrp="1"/>
          </p:cNvSpPr>
          <p:nvPr>
            <p:ph type="body" sz="quarter" idx="13"/>
          </p:nvPr>
        </p:nvSpPr>
        <p:spPr>
          <a:xfrm>
            <a:off x="472868" y="6289131"/>
            <a:ext cx="8247179" cy="568869"/>
          </a:xfrm>
        </p:spPr>
        <p:txBody>
          <a:bodyPr>
            <a:normAutofit/>
          </a:bodyPr>
          <a:lstStyle/>
          <a:p>
            <a:r>
              <a:rPr lang="en-GB" dirty="0"/>
              <a:t>For the definition of categories please visit www.biotechgate.com/web/cms/index.php/covered_industry_sectors.html. Biotech - Other includes </a:t>
            </a:r>
            <a:r>
              <a:rPr lang="en-GB" dirty="0" err="1"/>
              <a:t>AgBio</a:t>
            </a:r>
            <a:r>
              <a:rPr lang="en-GB" dirty="0"/>
              <a:t>, cosmetics, environmental, food, industrial biotechnology, nutraceuticals, and veterinary companies. For comparison, the graph shows the rate of biotech companies by subsector per million residents of each country. Information displayed may alter as new information is received continuously.</a:t>
            </a:r>
            <a:endParaRPr lang="hu-HU" dirty="0"/>
          </a:p>
          <a:p>
            <a:endParaRPr lang="en-MY" dirty="0"/>
          </a:p>
        </p:txBody>
      </p:sp>
      <p:sp>
        <p:nvSpPr>
          <p:cNvPr id="6" name="Text Placeholder 5">
            <a:extLst>
              <a:ext uri="{FF2B5EF4-FFF2-40B4-BE49-F238E27FC236}">
                <a16:creationId xmlns:a16="http://schemas.microsoft.com/office/drawing/2014/main" id="{206A3EC4-4A8F-21E4-6EB5-BCD84D419436}"/>
              </a:ext>
            </a:extLst>
          </p:cNvPr>
          <p:cNvSpPr>
            <a:spLocks noGrp="1"/>
          </p:cNvSpPr>
          <p:nvPr>
            <p:ph type="body" sz="quarter" idx="14"/>
          </p:nvPr>
        </p:nvSpPr>
        <p:spPr>
          <a:xfrm>
            <a:off x="472584" y="874209"/>
            <a:ext cx="11183938" cy="323821"/>
          </a:xfrm>
        </p:spPr>
        <p:txBody>
          <a:bodyPr/>
          <a:lstStyle/>
          <a:p>
            <a:r>
              <a:rPr lang="en-MY" dirty="0"/>
              <a:t>BIOTECH companies by Country and sector</a:t>
            </a:r>
          </a:p>
          <a:p>
            <a:endParaRPr lang="en-MY" dirty="0"/>
          </a:p>
        </p:txBody>
      </p:sp>
      <p:grpSp>
        <p:nvGrpSpPr>
          <p:cNvPr id="18" name="Csoportba foglalás 7">
            <a:extLst>
              <a:ext uri="{FF2B5EF4-FFF2-40B4-BE49-F238E27FC236}">
                <a16:creationId xmlns:a16="http://schemas.microsoft.com/office/drawing/2014/main" id="{1D75128E-9C3F-C38D-8AAB-52844B507245}"/>
              </a:ext>
            </a:extLst>
          </p:cNvPr>
          <p:cNvGrpSpPr/>
          <p:nvPr/>
        </p:nvGrpSpPr>
        <p:grpSpPr>
          <a:xfrm>
            <a:off x="0" y="1176768"/>
            <a:ext cx="5393561" cy="127890"/>
            <a:chOff x="-3276459" y="1104050"/>
            <a:chExt cx="5393561" cy="127890"/>
          </a:xfrm>
        </p:grpSpPr>
        <p:sp>
          <p:nvSpPr>
            <p:cNvPr id="19" name="Téglalap 8">
              <a:extLst>
                <a:ext uri="{FF2B5EF4-FFF2-40B4-BE49-F238E27FC236}">
                  <a16:creationId xmlns:a16="http://schemas.microsoft.com/office/drawing/2014/main" id="{6E896600-39B3-521C-B55B-B86A508384CD}"/>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0" name="Ellipszis 9">
              <a:extLst>
                <a:ext uri="{FF2B5EF4-FFF2-40B4-BE49-F238E27FC236}">
                  <a16:creationId xmlns:a16="http://schemas.microsoft.com/office/drawing/2014/main" id="{8CB8F71E-4FB6-672A-8808-23C9CBE8008B}"/>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aphicFrame>
        <p:nvGraphicFramePr>
          <p:cNvPr id="3" name="Chart 2">
            <a:extLst>
              <a:ext uri="{FF2B5EF4-FFF2-40B4-BE49-F238E27FC236}">
                <a16:creationId xmlns:a16="http://schemas.microsoft.com/office/drawing/2014/main" id="{8603D059-F17B-475D-AADD-AB4E3AF3130B}"/>
              </a:ext>
            </a:extLst>
          </p:cNvPr>
          <p:cNvGraphicFramePr>
            <a:graphicFrameLocks/>
          </p:cNvGraphicFramePr>
          <p:nvPr/>
        </p:nvGraphicFramePr>
        <p:xfrm>
          <a:off x="372954" y="1500590"/>
          <a:ext cx="11703050" cy="46110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416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935AFA-EF36-4BF7-A3CA-0AF4108B388D}"/>
              </a:ext>
            </a:extLst>
          </p:cNvPr>
          <p:cNvSpPr>
            <a:spLocks noGrp="1"/>
          </p:cNvSpPr>
          <p:nvPr>
            <p:ph type="body" sz="quarter" idx="13"/>
          </p:nvPr>
        </p:nvSpPr>
        <p:spPr>
          <a:xfrm>
            <a:off x="472584" y="6289963"/>
            <a:ext cx="8247179" cy="468079"/>
          </a:xfrm>
        </p:spPr>
        <p:txBody>
          <a:bodyPr>
            <a:normAutofit lnSpcReduction="10000"/>
          </a:bodyPr>
          <a:lstStyle/>
          <a:p>
            <a:r>
              <a:rPr lang="en-GB" sz="1000" dirty="0"/>
              <a:t>The graph contains the rate</a:t>
            </a:r>
            <a:r>
              <a:rPr lang="pl-PL" sz="1000" dirty="0"/>
              <a:t> of</a:t>
            </a:r>
            <a:r>
              <a:rPr lang="en-GB" sz="1000" dirty="0"/>
              <a:t> assets of Biotech – Therapeutics and Diagnostics companies per million residents of each country (excl. of Pharma or Biotech – Others or Biotech – R&amp;D Services companies). The top three indications of the Netherlands shown are Oncology, Neurology and Infectiology/parasitology.</a:t>
            </a:r>
            <a:endParaRPr lang="en-MY" sz="1000" dirty="0"/>
          </a:p>
        </p:txBody>
      </p:sp>
      <p:sp>
        <p:nvSpPr>
          <p:cNvPr id="7" name="Title 6">
            <a:extLst>
              <a:ext uri="{FF2B5EF4-FFF2-40B4-BE49-F238E27FC236}">
                <a16:creationId xmlns:a16="http://schemas.microsoft.com/office/drawing/2014/main" id="{AA2E6250-507C-4FAE-AE59-3AECF36E4983}"/>
              </a:ext>
            </a:extLst>
          </p:cNvPr>
          <p:cNvSpPr>
            <a:spLocks noGrp="1"/>
          </p:cNvSpPr>
          <p:nvPr>
            <p:ph type="title"/>
          </p:nvPr>
        </p:nvSpPr>
        <p:spPr/>
        <p:txBody>
          <a:bodyPr/>
          <a:lstStyle/>
          <a:p>
            <a:pPr algn="r"/>
            <a:r>
              <a:rPr lang="en-GB" dirty="0"/>
              <a:t>BIOTECH ASSETS IN CLINICAL DEVELOPMENT</a:t>
            </a:r>
            <a:endParaRPr lang="en-MY" dirty="0"/>
          </a:p>
        </p:txBody>
      </p:sp>
      <p:sp>
        <p:nvSpPr>
          <p:cNvPr id="8" name="Text Placeholder 7">
            <a:extLst>
              <a:ext uri="{FF2B5EF4-FFF2-40B4-BE49-F238E27FC236}">
                <a16:creationId xmlns:a16="http://schemas.microsoft.com/office/drawing/2014/main" id="{E5B044F7-BB7E-4D9F-9553-12766AD345BE}"/>
              </a:ext>
            </a:extLst>
          </p:cNvPr>
          <p:cNvSpPr>
            <a:spLocks noGrp="1"/>
          </p:cNvSpPr>
          <p:nvPr>
            <p:ph type="body" sz="quarter" idx="17"/>
          </p:nvPr>
        </p:nvSpPr>
        <p:spPr/>
        <p:txBody>
          <a:bodyPr/>
          <a:lstStyle/>
          <a:p>
            <a:pPr algn="r"/>
            <a:r>
              <a:rPr lang="de-DE" dirty="0"/>
              <a:t>Breakdown </a:t>
            </a:r>
            <a:r>
              <a:rPr lang="en-MY" dirty="0"/>
              <a:t>by top three indications of Netherlands</a:t>
            </a:r>
          </a:p>
        </p:txBody>
      </p:sp>
      <p:sp>
        <p:nvSpPr>
          <p:cNvPr id="6" name="Slide Number Placeholder 1">
            <a:extLst>
              <a:ext uri="{FF2B5EF4-FFF2-40B4-BE49-F238E27FC236}">
                <a16:creationId xmlns:a16="http://schemas.microsoft.com/office/drawing/2014/main" id="{14C08CB8-6C15-49CF-87F9-B271C1452005}"/>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21</a:t>
            </a:fld>
            <a:endParaRPr lang="hu-HU" dirty="0"/>
          </a:p>
        </p:txBody>
      </p:sp>
      <p:graphicFrame>
        <p:nvGraphicFramePr>
          <p:cNvPr id="4" name="Chart 3">
            <a:extLst>
              <a:ext uri="{FF2B5EF4-FFF2-40B4-BE49-F238E27FC236}">
                <a16:creationId xmlns:a16="http://schemas.microsoft.com/office/drawing/2014/main" id="{B4E732F6-9794-6CA2-DFD6-904DAE73EEBE}"/>
              </a:ext>
            </a:extLst>
          </p:cNvPr>
          <p:cNvGraphicFramePr>
            <a:graphicFrameLocks/>
          </p:cNvGraphicFramePr>
          <p:nvPr/>
        </p:nvGraphicFramePr>
        <p:xfrm>
          <a:off x="472583" y="1295399"/>
          <a:ext cx="11431549" cy="46883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1399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BF6A39-2F34-4918-8331-28FD39E67C84}"/>
              </a:ext>
            </a:extLst>
          </p:cNvPr>
          <p:cNvSpPr>
            <a:spLocks noGrp="1"/>
          </p:cNvSpPr>
          <p:nvPr>
            <p:ph type="body" sz="quarter" idx="13"/>
          </p:nvPr>
        </p:nvSpPr>
        <p:spPr/>
        <p:txBody>
          <a:bodyPr>
            <a:normAutofit lnSpcReduction="10000"/>
          </a:bodyPr>
          <a:lstStyle/>
          <a:p>
            <a:r>
              <a:rPr lang="en-GB" dirty="0"/>
              <a:t>The graph contains the rate</a:t>
            </a:r>
            <a:r>
              <a:rPr lang="pl-PL" dirty="0"/>
              <a:t> of</a:t>
            </a:r>
            <a:r>
              <a:rPr lang="en-GB" dirty="0"/>
              <a:t> assets of Biotech – Therapeutics and Diagnostics companies per million residents of each country (excl. of Pharma or Biotech – Others or Biotech R&amp;D Services companies).</a:t>
            </a:r>
            <a:r>
              <a:rPr lang="pl-PL" dirty="0"/>
              <a:t> Products in Discovery and Lead Optimization Phase are merged into Preclinical</a:t>
            </a:r>
            <a:r>
              <a:rPr lang="en-MY" dirty="0"/>
              <a:t>.</a:t>
            </a:r>
            <a:r>
              <a:rPr lang="en-GB" dirty="0"/>
              <a:t> Information displayed in the chart may alter as new information is received continuously.</a:t>
            </a:r>
          </a:p>
          <a:p>
            <a:endParaRPr lang="en-MY" dirty="0"/>
          </a:p>
        </p:txBody>
      </p:sp>
      <p:sp>
        <p:nvSpPr>
          <p:cNvPr id="7" name="Title 6">
            <a:extLst>
              <a:ext uri="{FF2B5EF4-FFF2-40B4-BE49-F238E27FC236}">
                <a16:creationId xmlns:a16="http://schemas.microsoft.com/office/drawing/2014/main" id="{E1A6CF58-B14C-48C1-8EF2-1521C387A736}"/>
              </a:ext>
            </a:extLst>
          </p:cNvPr>
          <p:cNvSpPr>
            <a:spLocks noGrp="1"/>
          </p:cNvSpPr>
          <p:nvPr>
            <p:ph type="title"/>
          </p:nvPr>
        </p:nvSpPr>
        <p:spPr/>
        <p:txBody>
          <a:bodyPr/>
          <a:lstStyle/>
          <a:p>
            <a:r>
              <a:rPr lang="en-MY" dirty="0"/>
              <a:t>Therapeutics By development phase</a:t>
            </a:r>
          </a:p>
        </p:txBody>
      </p:sp>
      <p:sp>
        <p:nvSpPr>
          <p:cNvPr id="8" name="Text Placeholder 7">
            <a:extLst>
              <a:ext uri="{FF2B5EF4-FFF2-40B4-BE49-F238E27FC236}">
                <a16:creationId xmlns:a16="http://schemas.microsoft.com/office/drawing/2014/main" id="{A3A9068A-A7A5-410F-9D43-89278BC1A486}"/>
              </a:ext>
            </a:extLst>
          </p:cNvPr>
          <p:cNvSpPr>
            <a:spLocks noGrp="1"/>
          </p:cNvSpPr>
          <p:nvPr>
            <p:ph type="body" sz="quarter" idx="17"/>
          </p:nvPr>
        </p:nvSpPr>
        <p:spPr>
          <a:xfrm>
            <a:off x="504031" y="874915"/>
            <a:ext cx="11183938" cy="323821"/>
          </a:xfrm>
        </p:spPr>
        <p:txBody>
          <a:bodyPr/>
          <a:lstStyle/>
          <a:p>
            <a:r>
              <a:rPr lang="en-MY" dirty="0"/>
              <a:t>preclinical and phase i</a:t>
            </a:r>
          </a:p>
        </p:txBody>
      </p:sp>
      <p:grpSp>
        <p:nvGrpSpPr>
          <p:cNvPr id="6" name="Csoportba foglalás 7">
            <a:extLst>
              <a:ext uri="{FF2B5EF4-FFF2-40B4-BE49-F238E27FC236}">
                <a16:creationId xmlns:a16="http://schemas.microsoft.com/office/drawing/2014/main" id="{BF25FA58-AE2D-4FAE-AD6C-BDDF1A1F5E2A}"/>
              </a:ext>
            </a:extLst>
          </p:cNvPr>
          <p:cNvGrpSpPr/>
          <p:nvPr/>
        </p:nvGrpSpPr>
        <p:grpSpPr>
          <a:xfrm>
            <a:off x="0" y="1225928"/>
            <a:ext cx="5393561" cy="127890"/>
            <a:chOff x="-3276459" y="1104050"/>
            <a:chExt cx="5393561" cy="127890"/>
          </a:xfrm>
        </p:grpSpPr>
        <p:sp>
          <p:nvSpPr>
            <p:cNvPr id="9" name="Téglalap 8">
              <a:extLst>
                <a:ext uri="{FF2B5EF4-FFF2-40B4-BE49-F238E27FC236}">
                  <a16:creationId xmlns:a16="http://schemas.microsoft.com/office/drawing/2014/main" id="{2502551D-F950-4419-A3E6-F510042F970E}"/>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Ellipszis 9">
              <a:extLst>
                <a:ext uri="{FF2B5EF4-FFF2-40B4-BE49-F238E27FC236}">
                  <a16:creationId xmlns:a16="http://schemas.microsoft.com/office/drawing/2014/main" id="{67FB758E-76E2-45CD-85DD-F58D8D8BBA30}"/>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
        <p:nvSpPr>
          <p:cNvPr id="10" name="Slide Number Placeholder 1">
            <a:extLst>
              <a:ext uri="{FF2B5EF4-FFF2-40B4-BE49-F238E27FC236}">
                <a16:creationId xmlns:a16="http://schemas.microsoft.com/office/drawing/2014/main" id="{FD5AC811-4961-41CD-A367-B557D6B5C37C}"/>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22</a:t>
            </a:fld>
            <a:endParaRPr lang="hu-HU" dirty="0"/>
          </a:p>
        </p:txBody>
      </p:sp>
      <p:graphicFrame>
        <p:nvGraphicFramePr>
          <p:cNvPr id="3" name="Chart 2">
            <a:extLst>
              <a:ext uri="{FF2B5EF4-FFF2-40B4-BE49-F238E27FC236}">
                <a16:creationId xmlns:a16="http://schemas.microsoft.com/office/drawing/2014/main" id="{8838797D-FB24-4077-857B-5CA3D1ADE183}"/>
              </a:ext>
            </a:extLst>
          </p:cNvPr>
          <p:cNvGraphicFramePr>
            <a:graphicFrameLocks/>
          </p:cNvGraphicFramePr>
          <p:nvPr/>
        </p:nvGraphicFramePr>
        <p:xfrm>
          <a:off x="342717" y="1558057"/>
          <a:ext cx="11345252" cy="45863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9379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485DA-2697-7E47-73C5-B5A9BAEB7BAA}"/>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52AC55C-E145-9EEC-6D61-1A285FBA083B}"/>
              </a:ext>
            </a:extLst>
          </p:cNvPr>
          <p:cNvGraphicFramePr>
            <a:graphicFrameLocks/>
          </p:cNvGraphicFramePr>
          <p:nvPr/>
        </p:nvGraphicFramePr>
        <p:xfrm>
          <a:off x="134767" y="1112693"/>
          <a:ext cx="11922466" cy="500818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1">
            <a:extLst>
              <a:ext uri="{FF2B5EF4-FFF2-40B4-BE49-F238E27FC236}">
                <a16:creationId xmlns:a16="http://schemas.microsoft.com/office/drawing/2014/main" id="{9ADEF551-E564-CA65-FCAE-A20B0C774850}"/>
              </a:ext>
            </a:extLst>
          </p:cNvPr>
          <p:cNvSpPr>
            <a:spLocks noGrp="1"/>
          </p:cNvSpPr>
          <p:nvPr>
            <p:ph type="body" sz="quarter" idx="13"/>
          </p:nvPr>
        </p:nvSpPr>
        <p:spPr>
          <a:xfrm>
            <a:off x="472584" y="6247605"/>
            <a:ext cx="8247179" cy="433388"/>
          </a:xfrm>
        </p:spPr>
        <p:txBody>
          <a:bodyPr>
            <a:noAutofit/>
          </a:bodyPr>
          <a:lstStyle/>
          <a:p>
            <a:r>
              <a:rPr lang="en-GB" dirty="0"/>
              <a:t>The graph contains the rate of privately owned or publicly listed (no subsidiaries) life science companies founded by year per million residents of each country, including Biotech - Therapeutic and Diagnostic, Biotech - R&amp;D Services, Biotech – Others, Pharma, Medical Technology and Digital Health companies. </a:t>
            </a:r>
            <a:r>
              <a:rPr lang="en-GB" b="1" dirty="0"/>
              <a:t>Companies founded in 2025 were excluded</a:t>
            </a:r>
            <a:r>
              <a:rPr lang="pl-PL" b="1" dirty="0"/>
              <a:t> </a:t>
            </a:r>
            <a:r>
              <a:rPr lang="pl-PL" dirty="0"/>
              <a:t>s</a:t>
            </a:r>
            <a:r>
              <a:rPr lang="en-GB" dirty="0" err="1"/>
              <a:t>ince</a:t>
            </a:r>
            <a:r>
              <a:rPr lang="en-GB" dirty="0"/>
              <a:t> newly founded companies often remain under the radar until their first financing round</a:t>
            </a:r>
            <a:r>
              <a:rPr lang="pl-PL" dirty="0"/>
              <a:t>. </a:t>
            </a:r>
            <a:r>
              <a:rPr lang="en-GB" dirty="0"/>
              <a:t>Information displayed in the chart may alter as new information is received continuously. </a:t>
            </a:r>
          </a:p>
        </p:txBody>
      </p:sp>
      <p:sp>
        <p:nvSpPr>
          <p:cNvPr id="4" name="Title 3">
            <a:extLst>
              <a:ext uri="{FF2B5EF4-FFF2-40B4-BE49-F238E27FC236}">
                <a16:creationId xmlns:a16="http://schemas.microsoft.com/office/drawing/2014/main" id="{C0F52DBE-44F8-19CC-2EE6-37B0BCC36475}"/>
              </a:ext>
            </a:extLst>
          </p:cNvPr>
          <p:cNvSpPr>
            <a:spLocks noGrp="1"/>
          </p:cNvSpPr>
          <p:nvPr>
            <p:ph type="title"/>
          </p:nvPr>
        </p:nvSpPr>
        <p:spPr>
          <a:xfrm>
            <a:off x="472870" y="365126"/>
            <a:ext cx="11185730" cy="482600"/>
          </a:xfrm>
        </p:spPr>
        <p:txBody>
          <a:bodyPr/>
          <a:lstStyle/>
          <a:p>
            <a:pPr algn="r"/>
            <a:r>
              <a:rPr lang="en-GB" dirty="0"/>
              <a:t>COMPANY Foundation timeline</a:t>
            </a:r>
            <a:endParaRPr lang="en-MY" dirty="0"/>
          </a:p>
        </p:txBody>
      </p:sp>
      <p:sp>
        <p:nvSpPr>
          <p:cNvPr id="5" name="Text Placeholder 4">
            <a:extLst>
              <a:ext uri="{FF2B5EF4-FFF2-40B4-BE49-F238E27FC236}">
                <a16:creationId xmlns:a16="http://schemas.microsoft.com/office/drawing/2014/main" id="{2332ABEE-CA73-EA4C-4D98-70827FA943DB}"/>
              </a:ext>
            </a:extLst>
          </p:cNvPr>
          <p:cNvSpPr>
            <a:spLocks noGrp="1"/>
          </p:cNvSpPr>
          <p:nvPr>
            <p:ph type="body" sz="quarter" idx="14"/>
          </p:nvPr>
        </p:nvSpPr>
        <p:spPr/>
        <p:txBody>
          <a:bodyPr/>
          <a:lstStyle/>
          <a:p>
            <a:pPr algn="r"/>
            <a:r>
              <a:rPr lang="en-GB" dirty="0"/>
              <a:t>Rate OF LIFE SCIENCE COMPANIES FOUNDED BY YEAR Per million residents | 2015-2024</a:t>
            </a:r>
          </a:p>
          <a:p>
            <a:endParaRPr lang="en-MY" dirty="0"/>
          </a:p>
        </p:txBody>
      </p:sp>
      <p:sp>
        <p:nvSpPr>
          <p:cNvPr id="15" name="Slide Number Placeholder 1">
            <a:extLst>
              <a:ext uri="{FF2B5EF4-FFF2-40B4-BE49-F238E27FC236}">
                <a16:creationId xmlns:a16="http://schemas.microsoft.com/office/drawing/2014/main" id="{58AC4791-1AC4-A848-F3F5-EE07367FEB78}"/>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23</a:t>
            </a:fld>
            <a:endParaRPr lang="hu-HU" dirty="0"/>
          </a:p>
        </p:txBody>
      </p:sp>
      <p:pic>
        <p:nvPicPr>
          <p:cNvPr id="23" name="Kép helye 36">
            <a:extLst>
              <a:ext uri="{FF2B5EF4-FFF2-40B4-BE49-F238E27FC236}">
                <a16:creationId xmlns:a16="http://schemas.microsoft.com/office/drawing/2014/main" id="{2EA0CFF9-776F-AFF3-DF12-F14B55789EA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187836" y="4892470"/>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24" name="Kép helye 36">
            <a:extLst>
              <a:ext uri="{FF2B5EF4-FFF2-40B4-BE49-F238E27FC236}">
                <a16:creationId xmlns:a16="http://schemas.microsoft.com/office/drawing/2014/main" id="{7AA1A40A-0828-FFBA-C004-8D7EDCD069D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450041" y="4250226"/>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25" name="Kép helye 36">
            <a:extLst>
              <a:ext uri="{FF2B5EF4-FFF2-40B4-BE49-F238E27FC236}">
                <a16:creationId xmlns:a16="http://schemas.microsoft.com/office/drawing/2014/main" id="{94F6B3B0-D3B0-FB54-60CE-B016FA6AED9B}"/>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154898" y="4735420"/>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26" name="Kép helye 36">
            <a:extLst>
              <a:ext uri="{FF2B5EF4-FFF2-40B4-BE49-F238E27FC236}">
                <a16:creationId xmlns:a16="http://schemas.microsoft.com/office/drawing/2014/main" id="{60777780-3BA9-64ED-C9EF-0AEAD1AA1545}"/>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916000" y="4497305"/>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27" name="Kép helye 36">
            <a:extLst>
              <a:ext uri="{FF2B5EF4-FFF2-40B4-BE49-F238E27FC236}">
                <a16:creationId xmlns:a16="http://schemas.microsoft.com/office/drawing/2014/main" id="{080CCB1A-6751-A0D8-8CC2-0D2D6C17FCEA}"/>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5004714" y="3578563"/>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28" name="Kép helye 36">
            <a:extLst>
              <a:ext uri="{FF2B5EF4-FFF2-40B4-BE49-F238E27FC236}">
                <a16:creationId xmlns:a16="http://schemas.microsoft.com/office/drawing/2014/main" id="{2CB22A3F-8230-0B89-8CFE-1F258B19DAB4}"/>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6064553" y="1870471"/>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pic>
        <p:nvPicPr>
          <p:cNvPr id="30" name="Kép helye 36">
            <a:extLst>
              <a:ext uri="{FF2B5EF4-FFF2-40B4-BE49-F238E27FC236}">
                <a16:creationId xmlns:a16="http://schemas.microsoft.com/office/drawing/2014/main" id="{E386E77B-3CC0-5FEF-C388-183E8BDF5C3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4154898" y="5132197"/>
            <a:ext cx="360000" cy="288000"/>
          </a:xfrm>
          <a:custGeom>
            <a:avLst/>
            <a:gdLst>
              <a:gd name="connsiteX0" fmla="*/ 394056 w 1828800"/>
              <a:gd name="connsiteY0" fmla="*/ 0 h 1576387"/>
              <a:gd name="connsiteX1" fmla="*/ 1434745 w 1828800"/>
              <a:gd name="connsiteY1" fmla="*/ 0 h 1576387"/>
              <a:gd name="connsiteX2" fmla="*/ 1828800 w 1828800"/>
              <a:gd name="connsiteY2" fmla="*/ 788111 h 1576387"/>
              <a:gd name="connsiteX3" fmla="*/ 1434662 w 1828800"/>
              <a:gd name="connsiteY3" fmla="*/ 1576387 h 1576387"/>
              <a:gd name="connsiteX4" fmla="*/ 394138 w 1828800"/>
              <a:gd name="connsiteY4" fmla="*/ 1576387 h 1576387"/>
              <a:gd name="connsiteX5" fmla="*/ 0 w 1828800"/>
              <a:gd name="connsiteY5" fmla="*/ 788111 h 15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576387">
                <a:moveTo>
                  <a:pt x="394056" y="0"/>
                </a:moveTo>
                <a:lnTo>
                  <a:pt x="1434745" y="0"/>
                </a:lnTo>
                <a:lnTo>
                  <a:pt x="1828800" y="788111"/>
                </a:lnTo>
                <a:lnTo>
                  <a:pt x="1434662" y="1576387"/>
                </a:lnTo>
                <a:lnTo>
                  <a:pt x="394138" y="1576387"/>
                </a:lnTo>
                <a:lnTo>
                  <a:pt x="0" y="788111"/>
                </a:lnTo>
                <a:close/>
              </a:path>
            </a:pathLst>
          </a:cu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20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A2604-B380-4AD1-A411-1480DD04D17F}"/>
              </a:ext>
            </a:extLst>
          </p:cNvPr>
          <p:cNvSpPr>
            <a:spLocks noGrp="1"/>
          </p:cNvSpPr>
          <p:nvPr>
            <p:ph type="body" sz="quarter" idx="13"/>
          </p:nvPr>
        </p:nvSpPr>
        <p:spPr>
          <a:xfrm>
            <a:off x="472868" y="6266329"/>
            <a:ext cx="8247179" cy="512297"/>
          </a:xfrm>
        </p:spPr>
        <p:txBody>
          <a:bodyPr>
            <a:normAutofit/>
          </a:bodyPr>
          <a:lstStyle/>
          <a:p>
            <a:r>
              <a:rPr lang="en-GB" sz="1000" dirty="0"/>
              <a:t>Life </a:t>
            </a:r>
            <a:r>
              <a:rPr lang="pl-PL" sz="1000" dirty="0"/>
              <a:t>S</a:t>
            </a:r>
            <a:r>
              <a:rPr lang="en-GB" sz="1000" dirty="0" err="1"/>
              <a:t>cience</a:t>
            </a:r>
            <a:r>
              <a:rPr lang="en-GB" sz="1000" dirty="0"/>
              <a:t> companies include Biotech - Therapeutics and Diagnostics, Biotech - R&amp;D Services, Biotech – Others, Pharma, Medical Technology and Digital Health companies. Financing data only </a:t>
            </a:r>
            <a:r>
              <a:rPr lang="en-GB" sz="1000" dirty="0" err="1"/>
              <a:t>incl</a:t>
            </a:r>
            <a:r>
              <a:rPr lang="pl-PL" sz="1000" dirty="0"/>
              <a:t>udes</a:t>
            </a:r>
            <a:r>
              <a:rPr lang="en-GB" sz="1000" dirty="0"/>
              <a:t> private equity rounds (excl. private placements in public companies). Data may alter as new information is continuously received and/or new tranches to existing financing rounds are added. </a:t>
            </a:r>
          </a:p>
          <a:p>
            <a:endParaRPr lang="en-MY" sz="1000" dirty="0"/>
          </a:p>
          <a:p>
            <a:endParaRPr lang="en-MY" sz="1000" dirty="0"/>
          </a:p>
        </p:txBody>
      </p:sp>
      <p:sp>
        <p:nvSpPr>
          <p:cNvPr id="4" name="Title 3">
            <a:extLst>
              <a:ext uri="{FF2B5EF4-FFF2-40B4-BE49-F238E27FC236}">
                <a16:creationId xmlns:a16="http://schemas.microsoft.com/office/drawing/2014/main" id="{0522F3DE-B9A7-4240-AA7A-8D26307982A4}"/>
              </a:ext>
            </a:extLst>
          </p:cNvPr>
          <p:cNvSpPr>
            <a:spLocks noGrp="1"/>
          </p:cNvSpPr>
          <p:nvPr>
            <p:ph type="title"/>
          </p:nvPr>
        </p:nvSpPr>
        <p:spPr/>
        <p:txBody>
          <a:bodyPr/>
          <a:lstStyle/>
          <a:p>
            <a:r>
              <a:rPr lang="en-GB" dirty="0"/>
              <a:t>Venture financing OF LIFE SCIENCE companies</a:t>
            </a:r>
            <a:endParaRPr lang="en-MY" dirty="0"/>
          </a:p>
        </p:txBody>
      </p:sp>
      <p:sp>
        <p:nvSpPr>
          <p:cNvPr id="5" name="Text Placeholder 4">
            <a:extLst>
              <a:ext uri="{FF2B5EF4-FFF2-40B4-BE49-F238E27FC236}">
                <a16:creationId xmlns:a16="http://schemas.microsoft.com/office/drawing/2014/main" id="{C0FC59E0-73BE-4241-B5A6-B8277C9D49F3}"/>
              </a:ext>
            </a:extLst>
          </p:cNvPr>
          <p:cNvSpPr>
            <a:spLocks noGrp="1"/>
          </p:cNvSpPr>
          <p:nvPr>
            <p:ph type="body" sz="quarter" idx="14"/>
          </p:nvPr>
        </p:nvSpPr>
        <p:spPr/>
        <p:txBody>
          <a:bodyPr/>
          <a:lstStyle/>
          <a:p>
            <a:r>
              <a:rPr lang="en-GB" dirty="0"/>
              <a:t>Private Equity Rounds of Life Science companies (Europe and </a:t>
            </a:r>
            <a:r>
              <a:rPr lang="en-GB" dirty="0" err="1"/>
              <a:t>usa</a:t>
            </a:r>
            <a:r>
              <a:rPr lang="en-GB" dirty="0"/>
              <a:t>) | 2024-2025</a:t>
            </a:r>
          </a:p>
          <a:p>
            <a:endParaRPr lang="en-MY" dirty="0"/>
          </a:p>
        </p:txBody>
      </p:sp>
      <p:sp>
        <p:nvSpPr>
          <p:cNvPr id="9" name="Text Placeholder 4">
            <a:extLst>
              <a:ext uri="{FF2B5EF4-FFF2-40B4-BE49-F238E27FC236}">
                <a16:creationId xmlns:a16="http://schemas.microsoft.com/office/drawing/2014/main" id="{E9CA48E5-5934-4D04-835D-2755CC0ED268}"/>
              </a:ext>
            </a:extLst>
          </p:cNvPr>
          <p:cNvSpPr txBox="1">
            <a:spLocks/>
          </p:cNvSpPr>
          <p:nvPr/>
        </p:nvSpPr>
        <p:spPr>
          <a:xfrm>
            <a:off x="718732" y="1476993"/>
            <a:ext cx="5435395" cy="677343"/>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cap="all" dirty="0">
                <a:solidFill>
                  <a:schemeClr val="bg2">
                    <a:lumMod val="50000"/>
                  </a:schemeClr>
                </a:solidFill>
              </a:rPr>
              <a:t>LIFE</a:t>
            </a:r>
            <a:r>
              <a:rPr lang="en-GB" dirty="0">
                <a:effectLst>
                  <a:outerShdw blurRad="38100" dist="38100" dir="2700000" algn="tl">
                    <a:srgbClr val="000000">
                      <a:alpha val="43137"/>
                    </a:srgbClr>
                  </a:outerShdw>
                </a:effectLst>
              </a:rPr>
              <a:t> </a:t>
            </a:r>
            <a:r>
              <a:rPr lang="en-GB" sz="1600" b="1" cap="all" dirty="0">
                <a:solidFill>
                  <a:schemeClr val="bg2">
                    <a:lumMod val="50000"/>
                  </a:schemeClr>
                </a:solidFill>
              </a:rPr>
              <a:t>SCIENCE</a:t>
            </a:r>
            <a:r>
              <a:rPr lang="en-GB" dirty="0">
                <a:effectLst>
                  <a:outerShdw blurRad="38100" dist="38100" dir="2700000" algn="tl">
                    <a:srgbClr val="000000">
                      <a:alpha val="43137"/>
                    </a:srgbClr>
                  </a:outerShdw>
                </a:effectLst>
              </a:rPr>
              <a:t> </a:t>
            </a:r>
            <a:r>
              <a:rPr lang="en-GB" sz="1600" b="1" cap="all" dirty="0">
                <a:solidFill>
                  <a:schemeClr val="bg2">
                    <a:lumMod val="50000"/>
                  </a:schemeClr>
                </a:solidFill>
              </a:rPr>
              <a:t>COMPANIES</a:t>
            </a:r>
          </a:p>
          <a:p>
            <a:endParaRPr lang="en-GB" b="1" dirty="0">
              <a:effectLst>
                <a:outerShdw blurRad="38100" dist="38100" dir="2700000" algn="tl">
                  <a:srgbClr val="000000">
                    <a:alpha val="43137"/>
                  </a:srgbClr>
                </a:outerShdw>
              </a:effectLst>
            </a:endParaRPr>
          </a:p>
        </p:txBody>
      </p:sp>
      <p:sp>
        <p:nvSpPr>
          <p:cNvPr id="10" name="Text Placeholder 5">
            <a:extLst>
              <a:ext uri="{FF2B5EF4-FFF2-40B4-BE49-F238E27FC236}">
                <a16:creationId xmlns:a16="http://schemas.microsoft.com/office/drawing/2014/main" id="{A26FE192-00AF-4063-9F8F-0BCAD1DD7C52}"/>
              </a:ext>
            </a:extLst>
          </p:cNvPr>
          <p:cNvSpPr txBox="1">
            <a:spLocks/>
          </p:cNvSpPr>
          <p:nvPr/>
        </p:nvSpPr>
        <p:spPr>
          <a:xfrm>
            <a:off x="6154127" y="1476473"/>
            <a:ext cx="5435600" cy="677863"/>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16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cap="all" dirty="0">
                <a:solidFill>
                  <a:schemeClr val="bg2">
                    <a:lumMod val="50000"/>
                  </a:schemeClr>
                </a:solidFill>
              </a:rPr>
              <a:t>Biotech</a:t>
            </a:r>
            <a:r>
              <a:rPr lang="en-GB" dirty="0"/>
              <a:t> </a:t>
            </a:r>
            <a:r>
              <a:rPr lang="en-GB" sz="1600" b="1" cap="all" dirty="0">
                <a:solidFill>
                  <a:schemeClr val="bg2">
                    <a:lumMod val="50000"/>
                  </a:schemeClr>
                </a:solidFill>
              </a:rPr>
              <a:t>companies</a:t>
            </a:r>
          </a:p>
          <a:p>
            <a:endParaRPr lang="en-GB" dirty="0"/>
          </a:p>
        </p:txBody>
      </p:sp>
      <p:graphicFrame>
        <p:nvGraphicFramePr>
          <p:cNvPr id="3" name="Chart 2">
            <a:extLst>
              <a:ext uri="{FF2B5EF4-FFF2-40B4-BE49-F238E27FC236}">
                <a16:creationId xmlns:a16="http://schemas.microsoft.com/office/drawing/2014/main" id="{8C5014EB-421B-4C6F-9867-DA1FF4F536BE}"/>
              </a:ext>
            </a:extLst>
          </p:cNvPr>
          <p:cNvGraphicFramePr>
            <a:graphicFrameLocks/>
          </p:cNvGraphicFramePr>
          <p:nvPr/>
        </p:nvGraphicFramePr>
        <p:xfrm>
          <a:off x="254847" y="1708167"/>
          <a:ext cx="5299286" cy="42756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8B66B36E-5754-49F7-9B92-561D072B4A4B}"/>
              </a:ext>
            </a:extLst>
          </p:cNvPr>
          <p:cNvGraphicFramePr>
            <a:graphicFrameLocks/>
          </p:cNvGraphicFramePr>
          <p:nvPr/>
        </p:nvGraphicFramePr>
        <p:xfrm>
          <a:off x="5714577" y="1944387"/>
          <a:ext cx="5698490" cy="40394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04177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B56B2-096D-05C9-42C6-E8986E5E27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6C56A9-CDB1-8437-F74D-1B364FD414D3}"/>
              </a:ext>
            </a:extLst>
          </p:cNvPr>
          <p:cNvSpPr>
            <a:spLocks noGrp="1"/>
          </p:cNvSpPr>
          <p:nvPr>
            <p:ph type="body" sz="quarter" idx="13"/>
          </p:nvPr>
        </p:nvSpPr>
        <p:spPr>
          <a:xfrm>
            <a:off x="323851" y="6265861"/>
            <a:ext cx="8386388" cy="456031"/>
          </a:xfrm>
        </p:spPr>
        <p:txBody>
          <a:bodyPr>
            <a:noAutofit/>
          </a:bodyPr>
          <a:lstStyle/>
          <a:p>
            <a:r>
              <a:rPr lang="en-GB" dirty="0"/>
              <a:t>Life </a:t>
            </a:r>
            <a:r>
              <a:rPr lang="pl-PL" dirty="0"/>
              <a:t>S</a:t>
            </a:r>
            <a:r>
              <a:rPr lang="en-GB" dirty="0" err="1"/>
              <a:t>cience</a:t>
            </a:r>
            <a:r>
              <a:rPr lang="en-GB" dirty="0"/>
              <a:t> companies include Biotech - Therapeutics and Diagnostics, Biotech - R&amp;D Services, Biotech – Others, Pharma, Medical Technology and Digital Health companies. Financing data only </a:t>
            </a:r>
            <a:r>
              <a:rPr lang="en-GB" dirty="0" err="1"/>
              <a:t>incl</a:t>
            </a:r>
            <a:r>
              <a:rPr lang="pl-PL" dirty="0"/>
              <a:t>udes</a:t>
            </a:r>
            <a:r>
              <a:rPr lang="en-GB" dirty="0"/>
              <a:t> private equity rounds (excl. private placements in public companies). Data may alter as new information is continuously received and/or new tranches to existing financing rounds are added. The graph shows the benchmark countries excl. the United States.</a:t>
            </a:r>
          </a:p>
          <a:p>
            <a:endParaRPr lang="en-GB" dirty="0"/>
          </a:p>
          <a:p>
            <a:endParaRPr lang="en-MY" dirty="0"/>
          </a:p>
        </p:txBody>
      </p:sp>
      <p:sp>
        <p:nvSpPr>
          <p:cNvPr id="7" name="Title 6">
            <a:extLst>
              <a:ext uri="{FF2B5EF4-FFF2-40B4-BE49-F238E27FC236}">
                <a16:creationId xmlns:a16="http://schemas.microsoft.com/office/drawing/2014/main" id="{05602C72-8E74-1D3E-52EE-228AA37B7508}"/>
              </a:ext>
            </a:extLst>
          </p:cNvPr>
          <p:cNvSpPr>
            <a:spLocks noGrp="1"/>
          </p:cNvSpPr>
          <p:nvPr>
            <p:ph type="title"/>
          </p:nvPr>
        </p:nvSpPr>
        <p:spPr/>
        <p:txBody>
          <a:bodyPr/>
          <a:lstStyle/>
          <a:p>
            <a:r>
              <a:rPr lang="en-GB" dirty="0"/>
              <a:t>Venture financing OF LIFE SCIENCE companies</a:t>
            </a:r>
            <a:endParaRPr lang="en-MY" dirty="0"/>
          </a:p>
        </p:txBody>
      </p:sp>
      <p:sp>
        <p:nvSpPr>
          <p:cNvPr id="8" name="Text Placeholder 7">
            <a:extLst>
              <a:ext uri="{FF2B5EF4-FFF2-40B4-BE49-F238E27FC236}">
                <a16:creationId xmlns:a16="http://schemas.microsoft.com/office/drawing/2014/main" id="{958FB081-A6AC-961C-F75F-B60AE6B2E845}"/>
              </a:ext>
            </a:extLst>
          </p:cNvPr>
          <p:cNvSpPr>
            <a:spLocks noGrp="1"/>
          </p:cNvSpPr>
          <p:nvPr>
            <p:ph type="body" sz="quarter" idx="17"/>
          </p:nvPr>
        </p:nvSpPr>
        <p:spPr/>
        <p:txBody>
          <a:bodyPr/>
          <a:lstStyle/>
          <a:p>
            <a:r>
              <a:rPr lang="en-GB" dirty="0"/>
              <a:t>Private Equity Rounds of Life Science companies | 2024-2025</a:t>
            </a:r>
          </a:p>
        </p:txBody>
      </p:sp>
      <p:sp>
        <p:nvSpPr>
          <p:cNvPr id="9" name="Slide Number Placeholder 1">
            <a:extLst>
              <a:ext uri="{FF2B5EF4-FFF2-40B4-BE49-F238E27FC236}">
                <a16:creationId xmlns:a16="http://schemas.microsoft.com/office/drawing/2014/main" id="{AB00E089-D83F-5D66-2574-E7FFE58D3367}"/>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25</a:t>
            </a:fld>
            <a:endParaRPr lang="hu-HU" dirty="0"/>
          </a:p>
        </p:txBody>
      </p:sp>
      <p:graphicFrame>
        <p:nvGraphicFramePr>
          <p:cNvPr id="3" name="Chart 2">
            <a:extLst>
              <a:ext uri="{FF2B5EF4-FFF2-40B4-BE49-F238E27FC236}">
                <a16:creationId xmlns:a16="http://schemas.microsoft.com/office/drawing/2014/main" id="{13593EA2-E2A8-4D5A-84CD-F2B95C45F6CF}"/>
              </a:ext>
            </a:extLst>
          </p:cNvPr>
          <p:cNvGraphicFramePr>
            <a:graphicFrameLocks/>
          </p:cNvGraphicFramePr>
          <p:nvPr/>
        </p:nvGraphicFramePr>
        <p:xfrm>
          <a:off x="293745" y="1224513"/>
          <a:ext cx="11541616" cy="48291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2514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2A812C-1F26-4707-B6F8-ED1E916EEAD8}"/>
              </a:ext>
            </a:extLst>
          </p:cNvPr>
          <p:cNvSpPr>
            <a:spLocks noGrp="1"/>
          </p:cNvSpPr>
          <p:nvPr>
            <p:ph type="body" sz="quarter" idx="13"/>
          </p:nvPr>
        </p:nvSpPr>
        <p:spPr>
          <a:xfrm>
            <a:off x="472584" y="6271330"/>
            <a:ext cx="8247179" cy="522706"/>
          </a:xfrm>
        </p:spPr>
        <p:txBody>
          <a:bodyPr>
            <a:noAutofit/>
          </a:bodyPr>
          <a:lstStyle/>
          <a:p>
            <a:r>
              <a:rPr lang="en-GB" dirty="0"/>
              <a:t>Biotech companies are a subset of Life Science companies and include: Biotech - Therapeutics and Diagnostics, Biotech - R&amp;D Services, Biotech – Others. Financing data only </a:t>
            </a:r>
            <a:r>
              <a:rPr lang="en-GB" dirty="0" err="1"/>
              <a:t>incl</a:t>
            </a:r>
            <a:r>
              <a:rPr lang="pl-PL" dirty="0"/>
              <a:t>udes</a:t>
            </a:r>
            <a:r>
              <a:rPr lang="en-GB" dirty="0"/>
              <a:t> private equity rounds (excl. private placements in public companies). Data may alter as new information is continuously received and/or new tranches to existing financing rounds are added. The graph shows the benchmark countries excl. the United States.</a:t>
            </a:r>
          </a:p>
          <a:p>
            <a:endParaRPr lang="en-GB" dirty="0"/>
          </a:p>
          <a:p>
            <a:endParaRPr lang="en-MY" sz="800" dirty="0"/>
          </a:p>
        </p:txBody>
      </p:sp>
      <p:sp>
        <p:nvSpPr>
          <p:cNvPr id="7" name="Title 6">
            <a:extLst>
              <a:ext uri="{FF2B5EF4-FFF2-40B4-BE49-F238E27FC236}">
                <a16:creationId xmlns:a16="http://schemas.microsoft.com/office/drawing/2014/main" id="{77C2ED48-4572-437E-8F0D-05EE6BBFBBA3}"/>
              </a:ext>
            </a:extLst>
          </p:cNvPr>
          <p:cNvSpPr>
            <a:spLocks noGrp="1"/>
          </p:cNvSpPr>
          <p:nvPr>
            <p:ph type="title"/>
          </p:nvPr>
        </p:nvSpPr>
        <p:spPr/>
        <p:txBody>
          <a:bodyPr/>
          <a:lstStyle/>
          <a:p>
            <a:r>
              <a:rPr lang="en-GB" dirty="0"/>
              <a:t>Venture financing OF Biotech companies</a:t>
            </a:r>
            <a:endParaRPr lang="en-MY" dirty="0"/>
          </a:p>
        </p:txBody>
      </p:sp>
      <p:sp>
        <p:nvSpPr>
          <p:cNvPr id="8" name="Text Placeholder 7">
            <a:extLst>
              <a:ext uri="{FF2B5EF4-FFF2-40B4-BE49-F238E27FC236}">
                <a16:creationId xmlns:a16="http://schemas.microsoft.com/office/drawing/2014/main" id="{B1A03827-AAB2-4207-A576-B4C8689F4DD7}"/>
              </a:ext>
            </a:extLst>
          </p:cNvPr>
          <p:cNvSpPr>
            <a:spLocks noGrp="1"/>
          </p:cNvSpPr>
          <p:nvPr>
            <p:ph type="body" sz="quarter" idx="17"/>
          </p:nvPr>
        </p:nvSpPr>
        <p:spPr/>
        <p:txBody>
          <a:bodyPr/>
          <a:lstStyle/>
          <a:p>
            <a:r>
              <a:rPr lang="en-GB" dirty="0"/>
              <a:t>Private Equity Rounds of Biotech companies | 2024-2025</a:t>
            </a:r>
          </a:p>
        </p:txBody>
      </p:sp>
      <p:sp>
        <p:nvSpPr>
          <p:cNvPr id="9" name="Slide Number Placeholder 1">
            <a:extLst>
              <a:ext uri="{FF2B5EF4-FFF2-40B4-BE49-F238E27FC236}">
                <a16:creationId xmlns:a16="http://schemas.microsoft.com/office/drawing/2014/main" id="{465C4D98-1693-46F9-BEB0-12B5BE4B1221}"/>
              </a:ext>
            </a:extLst>
          </p:cNvPr>
          <p:cNvSpPr>
            <a:spLocks noGrp="1"/>
          </p:cNvSpPr>
          <p:nvPr>
            <p:ph type="sldNum" sz="quarter" idx="12"/>
          </p:nvPr>
        </p:nvSpPr>
        <p:spPr>
          <a:xfrm>
            <a:off x="11669809" y="6434116"/>
            <a:ext cx="406195" cy="287776"/>
          </a:xfrm>
        </p:spPr>
        <p:txBody>
          <a:bodyPr/>
          <a:lstStyle/>
          <a:p>
            <a:fld id="{90222BD9-5D38-4504-B11E-79F48CA3D099}" type="slidenum">
              <a:rPr lang="hu-HU" smtClean="0"/>
              <a:pPr/>
              <a:t>26</a:t>
            </a:fld>
            <a:endParaRPr lang="hu-HU" dirty="0"/>
          </a:p>
        </p:txBody>
      </p:sp>
      <p:graphicFrame>
        <p:nvGraphicFramePr>
          <p:cNvPr id="3" name="Chart 2">
            <a:extLst>
              <a:ext uri="{FF2B5EF4-FFF2-40B4-BE49-F238E27FC236}">
                <a16:creationId xmlns:a16="http://schemas.microsoft.com/office/drawing/2014/main" id="{CFACE594-6006-4B87-9020-A3ECAF091885}"/>
              </a:ext>
            </a:extLst>
          </p:cNvPr>
          <p:cNvGraphicFramePr>
            <a:graphicFrameLocks/>
          </p:cNvGraphicFramePr>
          <p:nvPr/>
        </p:nvGraphicFramePr>
        <p:xfrm>
          <a:off x="196003" y="1483359"/>
          <a:ext cx="11809729" cy="45787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9405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9FFA40-535A-47F1-AA43-7E9ACE8E16AC}"/>
              </a:ext>
            </a:extLst>
          </p:cNvPr>
          <p:cNvSpPr>
            <a:spLocks noGrp="1"/>
          </p:cNvSpPr>
          <p:nvPr>
            <p:ph type="sldNum" sz="quarter" idx="12"/>
          </p:nvPr>
        </p:nvSpPr>
        <p:spPr/>
        <p:txBody>
          <a:bodyPr/>
          <a:lstStyle/>
          <a:p>
            <a:fld id="{90222BD9-5D38-4504-B11E-79F48CA3D099}" type="slidenum">
              <a:rPr lang="hu-HU" smtClean="0"/>
              <a:pPr/>
              <a:t>27</a:t>
            </a:fld>
            <a:endParaRPr lang="hu-HU" dirty="0"/>
          </a:p>
        </p:txBody>
      </p:sp>
      <p:sp>
        <p:nvSpPr>
          <p:cNvPr id="4" name="Title 3">
            <a:extLst>
              <a:ext uri="{FF2B5EF4-FFF2-40B4-BE49-F238E27FC236}">
                <a16:creationId xmlns:a16="http://schemas.microsoft.com/office/drawing/2014/main" id="{D962F328-D7CA-4D9A-929D-820AC91DE51A}"/>
              </a:ext>
            </a:extLst>
          </p:cNvPr>
          <p:cNvSpPr>
            <a:spLocks noGrp="1"/>
          </p:cNvSpPr>
          <p:nvPr>
            <p:ph type="title"/>
          </p:nvPr>
        </p:nvSpPr>
        <p:spPr/>
        <p:txBody>
          <a:bodyPr/>
          <a:lstStyle/>
          <a:p>
            <a:r>
              <a:rPr lang="en-GB" dirty="0"/>
              <a:t>Major biotech venture financing rounds (2025)</a:t>
            </a:r>
          </a:p>
        </p:txBody>
      </p:sp>
      <p:sp>
        <p:nvSpPr>
          <p:cNvPr id="5" name="Text Placeholder 4">
            <a:extLst>
              <a:ext uri="{FF2B5EF4-FFF2-40B4-BE49-F238E27FC236}">
                <a16:creationId xmlns:a16="http://schemas.microsoft.com/office/drawing/2014/main" id="{6972F223-E01B-48D4-BF55-3A448D1839B3}"/>
              </a:ext>
            </a:extLst>
          </p:cNvPr>
          <p:cNvSpPr>
            <a:spLocks noGrp="1"/>
          </p:cNvSpPr>
          <p:nvPr>
            <p:ph type="body" sz="quarter" idx="13"/>
          </p:nvPr>
        </p:nvSpPr>
        <p:spPr/>
        <p:txBody>
          <a:bodyPr>
            <a:normAutofit lnSpcReduction="10000"/>
          </a:bodyPr>
          <a:lstStyle/>
          <a:p>
            <a:r>
              <a:rPr lang="en-GB" dirty="0"/>
              <a:t>The table shows the biggest private equity financing rounds (excl. IPOs, research grants, loans) of private and independent biotechnology – </a:t>
            </a:r>
            <a:r>
              <a:rPr lang="en-GB" b="1" dirty="0"/>
              <a:t>therapeutics and diagnostics </a:t>
            </a:r>
            <a:r>
              <a:rPr lang="en-GB" dirty="0"/>
              <a:t>companies in the EU and UK in 2025. Information displayed in the table may alter as new information is continuously received and/or new tranches to existing financing rounds are added. The table only shows the benchmark countries excl. the United States.</a:t>
            </a:r>
          </a:p>
          <a:p>
            <a:endParaRPr lang="en-GB" dirty="0"/>
          </a:p>
        </p:txBody>
      </p:sp>
      <p:sp>
        <p:nvSpPr>
          <p:cNvPr id="6" name="Text Placeholder 5">
            <a:extLst>
              <a:ext uri="{FF2B5EF4-FFF2-40B4-BE49-F238E27FC236}">
                <a16:creationId xmlns:a16="http://schemas.microsoft.com/office/drawing/2014/main" id="{6984E108-F3FF-4419-9A0A-69253740B193}"/>
              </a:ext>
            </a:extLst>
          </p:cNvPr>
          <p:cNvSpPr>
            <a:spLocks noGrp="1"/>
          </p:cNvSpPr>
          <p:nvPr>
            <p:ph type="body" sz="quarter" idx="14"/>
          </p:nvPr>
        </p:nvSpPr>
        <p:spPr/>
        <p:txBody>
          <a:bodyPr>
            <a:normAutofit lnSpcReduction="10000"/>
          </a:bodyPr>
          <a:lstStyle/>
          <a:p>
            <a:r>
              <a:rPr lang="en-GB" dirty="0"/>
              <a:t>TOP PRIVATE EQUITY FINANCING ROUNDS </a:t>
            </a:r>
            <a:r>
              <a:rPr lang="en-GB" cap="all" dirty="0"/>
              <a:t>| 2025</a:t>
            </a:r>
            <a:endParaRPr lang="en-GB" dirty="0"/>
          </a:p>
        </p:txBody>
      </p:sp>
      <p:grpSp>
        <p:nvGrpSpPr>
          <p:cNvPr id="8" name="Csoportba foglalás 7">
            <a:extLst>
              <a:ext uri="{FF2B5EF4-FFF2-40B4-BE49-F238E27FC236}">
                <a16:creationId xmlns:a16="http://schemas.microsoft.com/office/drawing/2014/main" id="{CA2508B4-DC78-476D-8DCA-4BEDC5768286}"/>
              </a:ext>
            </a:extLst>
          </p:cNvPr>
          <p:cNvGrpSpPr/>
          <p:nvPr/>
        </p:nvGrpSpPr>
        <p:grpSpPr>
          <a:xfrm>
            <a:off x="0" y="1176768"/>
            <a:ext cx="5393561" cy="127890"/>
            <a:chOff x="-3276459" y="1104050"/>
            <a:chExt cx="5393561" cy="127890"/>
          </a:xfrm>
        </p:grpSpPr>
        <p:sp>
          <p:nvSpPr>
            <p:cNvPr id="9" name="Téglalap 8">
              <a:extLst>
                <a:ext uri="{FF2B5EF4-FFF2-40B4-BE49-F238E27FC236}">
                  <a16:creationId xmlns:a16="http://schemas.microsoft.com/office/drawing/2014/main" id="{8DBA6024-F4A8-4C5E-8613-8CDA5F31F16F}"/>
                </a:ext>
              </a:extLst>
            </p:cNvPr>
            <p:cNvSpPr/>
            <p:nvPr/>
          </p:nvSpPr>
          <p:spPr>
            <a:xfrm>
              <a:off x="-3276459" y="1145136"/>
              <a:ext cx="5284721"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Ellipszis 9">
              <a:extLst>
                <a:ext uri="{FF2B5EF4-FFF2-40B4-BE49-F238E27FC236}">
                  <a16:creationId xmlns:a16="http://schemas.microsoft.com/office/drawing/2014/main" id="{FB698B03-C804-4E1E-A0E6-CFE56600BB33}"/>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aphicFrame>
        <p:nvGraphicFramePr>
          <p:cNvPr id="14" name="Table 7">
            <a:extLst>
              <a:ext uri="{FF2B5EF4-FFF2-40B4-BE49-F238E27FC236}">
                <a16:creationId xmlns:a16="http://schemas.microsoft.com/office/drawing/2014/main" id="{484C6DFD-3A00-4AC5-8EEA-0BA4B97D5D5A}"/>
              </a:ext>
            </a:extLst>
          </p:cNvPr>
          <p:cNvGraphicFramePr>
            <a:graphicFrameLocks/>
          </p:cNvGraphicFramePr>
          <p:nvPr/>
        </p:nvGraphicFramePr>
        <p:xfrm>
          <a:off x="600472" y="1380386"/>
          <a:ext cx="10641269" cy="4675867"/>
        </p:xfrm>
        <a:graphic>
          <a:graphicData uri="http://schemas.openxmlformats.org/drawingml/2006/table">
            <a:tbl>
              <a:tblPr firstRow="1" bandRow="1">
                <a:tableStyleId>{3B4B98B0-60AC-42C2-AFA5-B58CD77FA1E5}</a:tableStyleId>
              </a:tblPr>
              <a:tblGrid>
                <a:gridCol w="2750834">
                  <a:extLst>
                    <a:ext uri="{9D8B030D-6E8A-4147-A177-3AD203B41FA5}">
                      <a16:colId xmlns:a16="http://schemas.microsoft.com/office/drawing/2014/main" val="765524234"/>
                    </a:ext>
                  </a:extLst>
                </a:gridCol>
                <a:gridCol w="2949638">
                  <a:extLst>
                    <a:ext uri="{9D8B030D-6E8A-4147-A177-3AD203B41FA5}">
                      <a16:colId xmlns:a16="http://schemas.microsoft.com/office/drawing/2014/main" val="1066710140"/>
                    </a:ext>
                  </a:extLst>
                </a:gridCol>
                <a:gridCol w="2289805">
                  <a:extLst>
                    <a:ext uri="{9D8B030D-6E8A-4147-A177-3AD203B41FA5}">
                      <a16:colId xmlns:a16="http://schemas.microsoft.com/office/drawing/2014/main" val="3257969765"/>
                    </a:ext>
                  </a:extLst>
                </a:gridCol>
                <a:gridCol w="2650992">
                  <a:extLst>
                    <a:ext uri="{9D8B030D-6E8A-4147-A177-3AD203B41FA5}">
                      <a16:colId xmlns:a16="http://schemas.microsoft.com/office/drawing/2014/main" val="115589212"/>
                    </a:ext>
                  </a:extLst>
                </a:gridCol>
              </a:tblGrid>
              <a:tr h="454849">
                <a:tc>
                  <a:txBody>
                    <a:bodyPr/>
                    <a:lstStyle/>
                    <a:p>
                      <a:pPr marL="0" algn="ctr"/>
                      <a:r>
                        <a:rPr lang="en-GB" dirty="0">
                          <a:solidFill>
                            <a:schemeClr val="bg1"/>
                          </a:solidFill>
                        </a:rPr>
                        <a:t>Company</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Type of Round</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USD M</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tc>
                  <a:txBody>
                    <a:bodyPr/>
                    <a:lstStyle/>
                    <a:p>
                      <a:pPr algn="ctr"/>
                      <a:r>
                        <a:rPr lang="en-GB" dirty="0">
                          <a:solidFill>
                            <a:schemeClr val="bg1"/>
                          </a:solidFill>
                        </a:rPr>
                        <a:t>Country</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2566575847"/>
                  </a:ext>
                </a:extLst>
              </a:tr>
              <a:tr h="379278">
                <a:tc>
                  <a:txBody>
                    <a:bodyPr/>
                    <a:lstStyle/>
                    <a:p>
                      <a:pPr marL="252000" algn="l" fontAlgn="b"/>
                      <a:r>
                        <a:rPr lang="en-GB" sz="1400" b="1" i="0" u="none" strike="noStrike" dirty="0" err="1">
                          <a:solidFill>
                            <a:schemeClr val="tx1"/>
                          </a:solidFill>
                          <a:effectLst/>
                          <a:latin typeface="+mn-lt"/>
                        </a:rPr>
                        <a:t>Verdiva</a:t>
                      </a:r>
                      <a:r>
                        <a:rPr lang="en-GB" sz="1400" b="1" i="0" u="none" strike="noStrike" dirty="0">
                          <a:solidFill>
                            <a:schemeClr val="tx1"/>
                          </a:solidFill>
                          <a:effectLst/>
                          <a:latin typeface="+mn-lt"/>
                        </a:rPr>
                        <a:t> Bio Limited</a:t>
                      </a:r>
                    </a:p>
                  </a:txBody>
                  <a:tcPr marL="9525" marR="9525" marT="9525" marB="0" anchor="ctr">
                    <a:lnT w="12700" cmpd="sng">
                      <a:noFill/>
                    </a:lnT>
                  </a:tcPr>
                </a:tc>
                <a:tc>
                  <a:txBody>
                    <a:bodyPr/>
                    <a:lstStyle/>
                    <a:p>
                      <a:pPr algn="ctr" fontAlgn="b"/>
                      <a:r>
                        <a:rPr lang="en-GB" sz="1400" b="0" i="0" u="none" strike="noStrike" dirty="0">
                          <a:solidFill>
                            <a:schemeClr val="tx1"/>
                          </a:solidFill>
                          <a:effectLst/>
                          <a:latin typeface="+mn-lt"/>
                        </a:rPr>
                        <a:t>Series A</a:t>
                      </a:r>
                    </a:p>
                  </a:txBody>
                  <a:tcPr marL="9525" marR="9525" marT="9525" marB="0" anchor="ctr">
                    <a:lnT w="12700" cmpd="sng">
                      <a:noFill/>
                    </a:lnT>
                  </a:tcPr>
                </a:tc>
                <a:tc>
                  <a:txBody>
                    <a:bodyPr/>
                    <a:lstStyle/>
                    <a:p>
                      <a:pPr algn="ctr" fontAlgn="b"/>
                      <a:r>
                        <a:rPr lang="en-GB" sz="1400" b="0" i="0" u="none" strike="noStrike" dirty="0">
                          <a:solidFill>
                            <a:schemeClr val="tx1"/>
                          </a:solidFill>
                          <a:effectLst/>
                          <a:latin typeface="+mn-lt"/>
                        </a:rPr>
                        <a:t>$410.00</a:t>
                      </a:r>
                    </a:p>
                  </a:txBody>
                  <a:tcPr marL="9525" marR="9525" marT="9525" marB="0" anchor="ctr">
                    <a:lnT w="12700" cmpd="sng">
                      <a:noFill/>
                    </a:lnT>
                  </a:tcPr>
                </a:tc>
                <a:tc>
                  <a:txBody>
                    <a:bodyPr/>
                    <a:lstStyle/>
                    <a:p>
                      <a:pPr algn="ctr" fontAlgn="b"/>
                      <a:r>
                        <a:rPr lang="en-GB" sz="1400" b="0" i="0" u="none" strike="noStrike" dirty="0">
                          <a:solidFill>
                            <a:schemeClr val="tx1"/>
                          </a:solidFill>
                          <a:effectLst/>
                          <a:latin typeface="+mn-lt"/>
                        </a:rPr>
                        <a:t>United Kingdom</a:t>
                      </a:r>
                    </a:p>
                  </a:txBody>
                  <a:tcPr marL="9525" marR="9525" marT="9525" marB="0" anchor="ctr">
                    <a:lnT w="12700" cmpd="sng">
                      <a:noFill/>
                    </a:lnT>
                  </a:tcPr>
                </a:tc>
                <a:extLst>
                  <a:ext uri="{0D108BD9-81ED-4DB2-BD59-A6C34878D82A}">
                    <a16:rowId xmlns:a16="http://schemas.microsoft.com/office/drawing/2014/main" val="3937809347"/>
                  </a:ext>
                </a:extLst>
              </a:tr>
              <a:tr h="470468">
                <a:tc>
                  <a:txBody>
                    <a:bodyPr/>
                    <a:lstStyle/>
                    <a:p>
                      <a:pPr marL="252000" algn="l" fontAlgn="b"/>
                      <a:r>
                        <a:rPr lang="en-GB" sz="1400" b="1" u="none" strike="noStrike" dirty="0" err="1">
                          <a:solidFill>
                            <a:schemeClr val="tx1"/>
                          </a:solidFill>
                          <a:effectLst/>
                          <a:latin typeface="+mn-lt"/>
                        </a:rPr>
                        <a:t>Tubulis</a:t>
                      </a:r>
                      <a:r>
                        <a:rPr lang="en-GB" sz="1400" b="1" u="none" strike="noStrike" dirty="0">
                          <a:solidFill>
                            <a:schemeClr val="tx1"/>
                          </a:solidFill>
                          <a:effectLst/>
                          <a:latin typeface="+mn-lt"/>
                        </a:rPr>
                        <a:t> GmbH</a:t>
                      </a:r>
                      <a:endParaRPr lang="en-GB" sz="1400" b="1" i="0" u="none" strike="noStrike" dirty="0">
                        <a:solidFill>
                          <a:schemeClr val="tx1"/>
                        </a:solidFill>
                        <a:effectLst/>
                        <a:latin typeface="+mn-lt"/>
                      </a:endParaRPr>
                    </a:p>
                  </a:txBody>
                  <a:tcPr marL="9525" marR="9525" marT="9525" marB="0" anchor="ctr"/>
                </a:tc>
                <a:tc>
                  <a:txBody>
                    <a:bodyPr/>
                    <a:lstStyle/>
                    <a:p>
                      <a:pPr algn="ctr" fontAlgn="b"/>
                      <a:r>
                        <a:rPr lang="en-GB" sz="1400" u="none" strike="noStrike" dirty="0">
                          <a:solidFill>
                            <a:schemeClr val="tx1"/>
                          </a:solidFill>
                          <a:effectLst/>
                          <a:latin typeface="+mn-lt"/>
                        </a:rPr>
                        <a:t>Series C</a:t>
                      </a:r>
                      <a:endParaRPr lang="en-GB" sz="1400" b="0" i="0" u="none" strike="noStrike" dirty="0">
                        <a:solidFill>
                          <a:schemeClr val="tx1"/>
                        </a:solidFill>
                        <a:effectLst/>
                        <a:latin typeface="+mn-lt"/>
                      </a:endParaRPr>
                    </a:p>
                  </a:txBody>
                  <a:tcPr marL="9525" marR="9525" marT="9525" marB="0" anchor="ctr"/>
                </a:tc>
                <a:tc>
                  <a:txBody>
                    <a:bodyPr/>
                    <a:lstStyle/>
                    <a:p>
                      <a:pPr algn="ctr" fontAlgn="b"/>
                      <a:r>
                        <a:rPr lang="en-GB" sz="1400" u="none" strike="noStrike" dirty="0">
                          <a:solidFill>
                            <a:schemeClr val="tx1"/>
                          </a:solidFill>
                          <a:effectLst/>
                          <a:latin typeface="+mn-lt"/>
                        </a:rPr>
                        <a:t>$403.34</a:t>
                      </a:r>
                      <a:endParaRPr lang="en-GB" sz="1400" b="0" i="0" u="none" strike="noStrike" dirty="0">
                        <a:solidFill>
                          <a:schemeClr val="tx1"/>
                        </a:solidFill>
                        <a:effectLst/>
                        <a:latin typeface="+mn-lt"/>
                      </a:endParaRPr>
                    </a:p>
                  </a:txBody>
                  <a:tcPr marL="9525" marR="9525" marT="9525" marB="0" anchor="ctr"/>
                </a:tc>
                <a:tc>
                  <a:txBody>
                    <a:bodyPr/>
                    <a:lstStyle/>
                    <a:p>
                      <a:pPr algn="ctr" fontAlgn="b"/>
                      <a:r>
                        <a:rPr lang="en-GB" sz="1400" b="0" i="0" u="none" strike="noStrike" dirty="0">
                          <a:solidFill>
                            <a:schemeClr val="tx1"/>
                          </a:solidFill>
                          <a:effectLst/>
                          <a:latin typeface="+mn-lt"/>
                        </a:rPr>
                        <a:t>Germany</a:t>
                      </a:r>
                    </a:p>
                  </a:txBody>
                  <a:tcPr marL="9525" marR="9525" marT="9525" marB="0" anchor="ctr"/>
                </a:tc>
                <a:extLst>
                  <a:ext uri="{0D108BD9-81ED-4DB2-BD59-A6C34878D82A}">
                    <a16:rowId xmlns:a16="http://schemas.microsoft.com/office/drawing/2014/main" val="4262928165"/>
                  </a:ext>
                </a:extLst>
              </a:tr>
              <a:tr h="397163">
                <a:tc>
                  <a:txBody>
                    <a:bodyPr/>
                    <a:lstStyle/>
                    <a:p>
                      <a:pPr marL="252000" algn="l" fontAlgn="b"/>
                      <a:r>
                        <a:rPr lang="en-GB" sz="1400" b="1" i="0" u="none" strike="noStrike" dirty="0">
                          <a:solidFill>
                            <a:schemeClr val="tx1"/>
                          </a:solidFill>
                          <a:effectLst/>
                          <a:latin typeface="+mn-lt"/>
                        </a:rPr>
                        <a:t>Windward Bio AG</a:t>
                      </a:r>
                    </a:p>
                  </a:txBody>
                  <a:tcPr marL="9525" marR="9525" marT="9525" marB="0" anchor="ctr"/>
                </a:tc>
                <a:tc>
                  <a:txBody>
                    <a:bodyPr/>
                    <a:lstStyle/>
                    <a:p>
                      <a:pPr algn="ctr" fontAlgn="b"/>
                      <a:r>
                        <a:rPr lang="en-GB" sz="1400" b="0" u="none" strike="noStrike" dirty="0">
                          <a:solidFill>
                            <a:schemeClr val="tx1"/>
                          </a:solidFill>
                          <a:effectLst/>
                          <a:latin typeface="+mn-lt"/>
                        </a:rPr>
                        <a:t>Series A</a:t>
                      </a:r>
                      <a:endParaRPr lang="en-GB" sz="1400" b="0" i="0" u="none" strike="noStrike" dirty="0">
                        <a:solidFill>
                          <a:schemeClr val="tx1"/>
                        </a:solidFill>
                        <a:effectLst/>
                        <a:latin typeface="+mn-lt"/>
                      </a:endParaRPr>
                    </a:p>
                  </a:txBody>
                  <a:tcPr marL="9525" marR="9525" marT="9525" marB="0" anchor="ctr"/>
                </a:tc>
                <a:tc>
                  <a:txBody>
                    <a:bodyPr/>
                    <a:lstStyle/>
                    <a:p>
                      <a:pPr algn="ctr" fontAlgn="b"/>
                      <a:r>
                        <a:rPr lang="en-GB" sz="1400" b="0" u="none" strike="noStrike" dirty="0">
                          <a:solidFill>
                            <a:schemeClr val="tx1"/>
                          </a:solidFill>
                          <a:effectLst/>
                          <a:latin typeface="+mn-lt"/>
                        </a:rPr>
                        <a:t>$200.00</a:t>
                      </a:r>
                      <a:endParaRPr lang="en-GB" sz="1400" b="0" i="0" u="none" strike="noStrike" dirty="0">
                        <a:solidFill>
                          <a:schemeClr val="tx1"/>
                        </a:solidFill>
                        <a:effectLst/>
                        <a:latin typeface="+mn-lt"/>
                      </a:endParaRPr>
                    </a:p>
                  </a:txBody>
                  <a:tcPr marL="9525" marR="9525" marT="9525" marB="0" anchor="ctr"/>
                </a:tc>
                <a:tc>
                  <a:txBody>
                    <a:bodyPr/>
                    <a:lstStyle/>
                    <a:p>
                      <a:pPr algn="ctr" fontAlgn="b"/>
                      <a:r>
                        <a:rPr lang="en-GB" sz="1400" b="0" i="0" u="none" strike="noStrike" dirty="0">
                          <a:solidFill>
                            <a:schemeClr val="tx1"/>
                          </a:solidFill>
                          <a:effectLst/>
                          <a:latin typeface="+mn-lt"/>
                        </a:rPr>
                        <a:t>Switzerland</a:t>
                      </a:r>
                    </a:p>
                  </a:txBody>
                  <a:tcPr marL="9525" marR="9525" marT="9525" marB="0" anchor="ctr"/>
                </a:tc>
                <a:extLst>
                  <a:ext uri="{0D108BD9-81ED-4DB2-BD59-A6C34878D82A}">
                    <a16:rowId xmlns:a16="http://schemas.microsoft.com/office/drawing/2014/main" val="4053167754"/>
                  </a:ext>
                </a:extLst>
              </a:tr>
              <a:tr h="397562">
                <a:tc>
                  <a:txBody>
                    <a:bodyPr/>
                    <a:lstStyle/>
                    <a:p>
                      <a:pPr marL="252000" algn="l" fontAlgn="b"/>
                      <a:r>
                        <a:rPr lang="en-GB" sz="1400" b="1" i="0" u="none" strike="noStrike" dirty="0" err="1">
                          <a:solidFill>
                            <a:schemeClr val="tx1"/>
                          </a:solidFill>
                          <a:effectLst/>
                          <a:latin typeface="+mn-lt"/>
                        </a:rPr>
                        <a:t>Hemab</a:t>
                      </a:r>
                      <a:r>
                        <a:rPr lang="en-GB" sz="1400" b="1" i="0" u="none" strike="noStrike" dirty="0">
                          <a:solidFill>
                            <a:schemeClr val="tx1"/>
                          </a:solidFill>
                          <a:effectLst/>
                          <a:latin typeface="+mn-lt"/>
                        </a:rPr>
                        <a:t> Aps</a:t>
                      </a:r>
                    </a:p>
                  </a:txBody>
                  <a:tcPr marL="9525" marR="9525" marT="9525" marB="0" anchor="ctr"/>
                </a:tc>
                <a:tc>
                  <a:txBody>
                    <a:bodyPr/>
                    <a:lstStyle/>
                    <a:p>
                      <a:pPr algn="ctr" fontAlgn="b"/>
                      <a:r>
                        <a:rPr lang="en-GB" sz="1400" b="0" i="0" u="none" strike="noStrike" dirty="0">
                          <a:solidFill>
                            <a:schemeClr val="tx1"/>
                          </a:solidFill>
                          <a:effectLst/>
                          <a:latin typeface="+mn-lt"/>
                        </a:rPr>
                        <a:t>Series C</a:t>
                      </a:r>
                    </a:p>
                  </a:txBody>
                  <a:tcPr marL="9525" marR="9525" marT="9525" marB="0" anchor="ctr"/>
                </a:tc>
                <a:tc>
                  <a:txBody>
                    <a:bodyPr/>
                    <a:lstStyle/>
                    <a:p>
                      <a:pPr algn="ctr" fontAlgn="b"/>
                      <a:r>
                        <a:rPr lang="en-GB" sz="1400" b="0" i="0" u="none" strike="noStrike" dirty="0">
                          <a:solidFill>
                            <a:schemeClr val="tx1"/>
                          </a:solidFill>
                          <a:effectLst/>
                          <a:latin typeface="+mn-lt"/>
                        </a:rPr>
                        <a:t>$157.00</a:t>
                      </a:r>
                    </a:p>
                  </a:txBody>
                  <a:tcPr marL="9525" marR="9525" marT="9525" marB="0" anchor="ctr"/>
                </a:tc>
                <a:tc>
                  <a:txBody>
                    <a:bodyPr/>
                    <a:lstStyle/>
                    <a:p>
                      <a:pPr algn="ctr" fontAlgn="b"/>
                      <a:r>
                        <a:rPr lang="en-GB" sz="1400" b="0" i="0" u="none" strike="noStrike" dirty="0">
                          <a:solidFill>
                            <a:schemeClr val="tx1"/>
                          </a:solidFill>
                          <a:effectLst/>
                          <a:latin typeface="+mn-lt"/>
                        </a:rPr>
                        <a:t>Denmark</a:t>
                      </a:r>
                    </a:p>
                  </a:txBody>
                  <a:tcPr marL="9525" marR="9525" marT="9525" marB="0" anchor="ctr"/>
                </a:tc>
                <a:extLst>
                  <a:ext uri="{0D108BD9-81ED-4DB2-BD59-A6C34878D82A}">
                    <a16:rowId xmlns:a16="http://schemas.microsoft.com/office/drawing/2014/main" val="295798884"/>
                  </a:ext>
                </a:extLst>
              </a:tr>
              <a:tr h="424475">
                <a:tc>
                  <a:txBody>
                    <a:bodyPr/>
                    <a:lstStyle/>
                    <a:p>
                      <a:pPr marL="252000" algn="l" fontAlgn="b"/>
                      <a:r>
                        <a:rPr lang="en-GB" sz="1400" b="1" i="0" u="none" strike="noStrike" dirty="0">
                          <a:solidFill>
                            <a:schemeClr val="tx1"/>
                          </a:solidFill>
                          <a:effectLst/>
                          <a:latin typeface="+mn-lt"/>
                        </a:rPr>
                        <a:t>Artios Pharma Limited</a:t>
                      </a:r>
                    </a:p>
                  </a:txBody>
                  <a:tcPr marL="9525" marR="9525" marT="9525" marB="0" anchor="ctr"/>
                </a:tc>
                <a:tc>
                  <a:txBody>
                    <a:bodyPr/>
                    <a:lstStyle/>
                    <a:p>
                      <a:pPr algn="ctr" fontAlgn="b"/>
                      <a:r>
                        <a:rPr lang="en-GB" sz="1400" b="0" i="0" u="none" strike="noStrike" dirty="0">
                          <a:solidFill>
                            <a:schemeClr val="tx1"/>
                          </a:solidFill>
                          <a:effectLst/>
                          <a:latin typeface="+mn-lt"/>
                        </a:rPr>
                        <a:t>Series D</a:t>
                      </a:r>
                    </a:p>
                  </a:txBody>
                  <a:tcPr marL="9525" marR="9525" marT="9525" marB="0" anchor="ctr"/>
                </a:tc>
                <a:tc>
                  <a:txBody>
                    <a:bodyPr/>
                    <a:lstStyle/>
                    <a:p>
                      <a:pPr algn="ctr" fontAlgn="b"/>
                      <a:r>
                        <a:rPr lang="en-GB" sz="1400" b="0" i="0" u="none" strike="noStrike" dirty="0">
                          <a:solidFill>
                            <a:schemeClr val="tx1"/>
                          </a:solidFill>
                          <a:effectLst/>
                          <a:latin typeface="+mn-lt"/>
                        </a:rPr>
                        <a:t>$151.06</a:t>
                      </a:r>
                    </a:p>
                  </a:txBody>
                  <a:tcPr marL="9525" marR="9525" marT="9525" marB="0" anchor="ctr"/>
                </a:tc>
                <a:tc>
                  <a:txBody>
                    <a:bodyPr/>
                    <a:lstStyle/>
                    <a:p>
                      <a:pPr algn="ctr" fontAlgn="b"/>
                      <a:r>
                        <a:rPr lang="en-GB" sz="1400" b="0" i="0" u="none" strike="noStrike" dirty="0">
                          <a:solidFill>
                            <a:schemeClr val="tx1"/>
                          </a:solidFill>
                          <a:effectLst/>
                          <a:latin typeface="+mn-lt"/>
                        </a:rPr>
                        <a:t>United Kingdom</a:t>
                      </a:r>
                    </a:p>
                  </a:txBody>
                  <a:tcPr marL="9525" marR="9525" marT="9525" marB="0" anchor="ctr"/>
                </a:tc>
                <a:extLst>
                  <a:ext uri="{0D108BD9-81ED-4DB2-BD59-A6C34878D82A}">
                    <a16:rowId xmlns:a16="http://schemas.microsoft.com/office/drawing/2014/main" val="2438399269"/>
                  </a:ext>
                </a:extLst>
              </a:tr>
              <a:tr h="397561">
                <a:tc>
                  <a:txBody>
                    <a:bodyPr/>
                    <a:lstStyle/>
                    <a:p>
                      <a:pPr marL="252000" algn="l" fontAlgn="b"/>
                      <a:r>
                        <a:rPr lang="en-GB" sz="1400" b="1" i="0" u="none" strike="noStrike" dirty="0" err="1">
                          <a:solidFill>
                            <a:schemeClr val="tx1"/>
                          </a:solidFill>
                          <a:effectLst/>
                          <a:latin typeface="+mn-lt"/>
                        </a:rPr>
                        <a:t>Azafaros</a:t>
                      </a:r>
                      <a:r>
                        <a:rPr lang="en-GB" sz="1400" b="1" i="0" u="none" strike="noStrike" dirty="0">
                          <a:solidFill>
                            <a:schemeClr val="tx1"/>
                          </a:solidFill>
                          <a:effectLst/>
                          <a:latin typeface="+mn-lt"/>
                        </a:rPr>
                        <a:t> B.V.</a:t>
                      </a:r>
                    </a:p>
                  </a:txBody>
                  <a:tcPr marL="9525" marR="9525" marT="9525" marB="0" anchor="ctr"/>
                </a:tc>
                <a:tc>
                  <a:txBody>
                    <a:bodyPr/>
                    <a:lstStyle/>
                    <a:p>
                      <a:pPr algn="ctr" fontAlgn="b"/>
                      <a:r>
                        <a:rPr lang="en-GB" sz="1400" b="0" i="0" u="none" strike="noStrike" dirty="0">
                          <a:solidFill>
                            <a:schemeClr val="tx1"/>
                          </a:solidFill>
                          <a:effectLst/>
                          <a:latin typeface="+mn-lt"/>
                        </a:rPr>
                        <a:t>Series B</a:t>
                      </a:r>
                    </a:p>
                  </a:txBody>
                  <a:tcPr marL="9525" marR="9525" marT="9525" marB="0" anchor="ctr"/>
                </a:tc>
                <a:tc>
                  <a:txBody>
                    <a:bodyPr/>
                    <a:lstStyle/>
                    <a:p>
                      <a:pPr algn="ctr" fontAlgn="b"/>
                      <a:r>
                        <a:rPr lang="en-GB" sz="1400" b="0" i="0" u="none" strike="noStrike" dirty="0">
                          <a:solidFill>
                            <a:schemeClr val="tx1"/>
                          </a:solidFill>
                          <a:effectLst/>
                          <a:latin typeface="+mn-lt"/>
                        </a:rPr>
                        <a:t>$149.36</a:t>
                      </a:r>
                    </a:p>
                  </a:txBody>
                  <a:tcPr marL="9525" marR="9525" marT="9525" marB="0" anchor="ctr"/>
                </a:tc>
                <a:tc>
                  <a:txBody>
                    <a:bodyPr/>
                    <a:lstStyle/>
                    <a:p>
                      <a:pPr algn="ctr" fontAlgn="b"/>
                      <a:r>
                        <a:rPr lang="en-GB" sz="1400" b="0" i="0" u="none" strike="noStrike" dirty="0">
                          <a:solidFill>
                            <a:schemeClr val="tx1"/>
                          </a:solidFill>
                          <a:effectLst/>
                          <a:latin typeface="+mn-lt"/>
                        </a:rPr>
                        <a:t>Netherlands</a:t>
                      </a:r>
                    </a:p>
                  </a:txBody>
                  <a:tcPr marL="9525" marR="9525" marT="9525" marB="0" anchor="ctr"/>
                </a:tc>
                <a:extLst>
                  <a:ext uri="{0D108BD9-81ED-4DB2-BD59-A6C34878D82A}">
                    <a16:rowId xmlns:a16="http://schemas.microsoft.com/office/drawing/2014/main" val="3198181458"/>
                  </a:ext>
                </a:extLst>
              </a:tr>
              <a:tr h="425298">
                <a:tc>
                  <a:txBody>
                    <a:bodyPr/>
                    <a:lstStyle/>
                    <a:p>
                      <a:pPr marL="252000" algn="l" fontAlgn="b"/>
                      <a:r>
                        <a:rPr lang="en-GB" sz="1400" b="1" i="0" u="none" strike="noStrike" dirty="0">
                          <a:solidFill>
                            <a:schemeClr val="tx1"/>
                          </a:solidFill>
                          <a:effectLst/>
                          <a:latin typeface="+mn-lt"/>
                        </a:rPr>
                        <a:t>Draig Therapeutics Ltd</a:t>
                      </a:r>
                    </a:p>
                  </a:txBody>
                  <a:tcPr marL="9525" marR="9525" marT="9525" marB="0" anchor="ctr"/>
                </a:tc>
                <a:tc>
                  <a:txBody>
                    <a:bodyPr/>
                    <a:lstStyle/>
                    <a:p>
                      <a:pPr algn="ctr" fontAlgn="b"/>
                      <a:r>
                        <a:rPr lang="en-GB" sz="1400" b="0" i="0" u="none" strike="noStrike" dirty="0">
                          <a:solidFill>
                            <a:schemeClr val="tx1"/>
                          </a:solidFill>
                          <a:effectLst/>
                          <a:latin typeface="+mn-lt"/>
                        </a:rPr>
                        <a:t>Series A</a:t>
                      </a:r>
                    </a:p>
                  </a:txBody>
                  <a:tcPr marL="9525" marR="9525" marT="9525" marB="0" anchor="ctr"/>
                </a:tc>
                <a:tc>
                  <a:txBody>
                    <a:bodyPr/>
                    <a:lstStyle/>
                    <a:p>
                      <a:pPr algn="ctr" fontAlgn="b"/>
                      <a:r>
                        <a:rPr lang="en-GB" sz="1400" b="0" i="0" u="none" strike="noStrike" dirty="0">
                          <a:solidFill>
                            <a:schemeClr val="tx1"/>
                          </a:solidFill>
                          <a:effectLst/>
                          <a:latin typeface="+mn-lt"/>
                        </a:rPr>
                        <a:t>$140.00</a:t>
                      </a:r>
                    </a:p>
                  </a:txBody>
                  <a:tcPr marL="9525" marR="9525" marT="9525" marB="0" anchor="ctr"/>
                </a:tc>
                <a:tc>
                  <a:txBody>
                    <a:bodyPr/>
                    <a:lstStyle/>
                    <a:p>
                      <a:pPr algn="ctr" fontAlgn="b"/>
                      <a:r>
                        <a:rPr lang="en-GB" sz="1400" b="0" i="0" u="none" strike="noStrike" dirty="0">
                          <a:solidFill>
                            <a:schemeClr val="tx1"/>
                          </a:solidFill>
                          <a:effectLst/>
                          <a:latin typeface="+mn-lt"/>
                        </a:rPr>
                        <a:t>United Kingdom</a:t>
                      </a:r>
                    </a:p>
                  </a:txBody>
                  <a:tcPr marL="9525" marR="9525" marT="9525" marB="0" anchor="ctr"/>
                </a:tc>
                <a:extLst>
                  <a:ext uri="{0D108BD9-81ED-4DB2-BD59-A6C34878D82A}">
                    <a16:rowId xmlns:a16="http://schemas.microsoft.com/office/drawing/2014/main" val="3757707361"/>
                  </a:ext>
                </a:extLst>
              </a:tr>
              <a:tr h="369825">
                <a:tc>
                  <a:txBody>
                    <a:bodyPr/>
                    <a:lstStyle/>
                    <a:p>
                      <a:pPr marL="252000" algn="l" fontAlgn="b"/>
                      <a:r>
                        <a:rPr lang="en-GB" sz="1400" b="1" i="0" u="none" strike="noStrike" dirty="0" err="1">
                          <a:solidFill>
                            <a:schemeClr val="tx1"/>
                          </a:solidFill>
                          <a:effectLst/>
                          <a:latin typeface="+mn-lt"/>
                        </a:rPr>
                        <a:t>GlycoEra</a:t>
                      </a:r>
                      <a:r>
                        <a:rPr lang="en-GB" sz="1400" b="1" i="0" u="none" strike="noStrike" dirty="0">
                          <a:solidFill>
                            <a:schemeClr val="tx1"/>
                          </a:solidFill>
                          <a:effectLst/>
                          <a:latin typeface="+mn-lt"/>
                        </a:rPr>
                        <a:t> AG</a:t>
                      </a:r>
                    </a:p>
                  </a:txBody>
                  <a:tcPr marL="9525" marR="9525" marT="9525" marB="0" anchor="ctr"/>
                </a:tc>
                <a:tc>
                  <a:txBody>
                    <a:bodyPr/>
                    <a:lstStyle/>
                    <a:p>
                      <a:pPr algn="ctr" fontAlgn="b"/>
                      <a:r>
                        <a:rPr lang="en-GB" sz="1400" b="0" i="0" u="none" strike="noStrike" dirty="0">
                          <a:solidFill>
                            <a:schemeClr val="tx1"/>
                          </a:solidFill>
                          <a:effectLst/>
                          <a:latin typeface="+mn-lt"/>
                        </a:rPr>
                        <a:t>Series B</a:t>
                      </a:r>
                    </a:p>
                  </a:txBody>
                  <a:tcPr marL="9525" marR="9525" marT="9525" marB="0" anchor="ctr"/>
                </a:tc>
                <a:tc>
                  <a:txBody>
                    <a:bodyPr/>
                    <a:lstStyle/>
                    <a:p>
                      <a:pPr algn="ctr" fontAlgn="b"/>
                      <a:r>
                        <a:rPr lang="en-GB" sz="1400" b="0" i="0" u="none" strike="noStrike" dirty="0">
                          <a:solidFill>
                            <a:schemeClr val="tx1"/>
                          </a:solidFill>
                          <a:effectLst/>
                          <a:latin typeface="+mn-lt"/>
                        </a:rPr>
                        <a:t>$130.00</a:t>
                      </a:r>
                    </a:p>
                  </a:txBody>
                  <a:tcPr marL="9525" marR="9525" marT="9525" marB="0" anchor="ctr"/>
                </a:tc>
                <a:tc>
                  <a:txBody>
                    <a:bodyPr/>
                    <a:lstStyle/>
                    <a:p>
                      <a:pPr algn="ctr" fontAlgn="b"/>
                      <a:r>
                        <a:rPr lang="en-GB" sz="1400" b="0" i="0" u="none" strike="noStrike" dirty="0">
                          <a:solidFill>
                            <a:schemeClr val="tx1"/>
                          </a:solidFill>
                          <a:effectLst/>
                          <a:latin typeface="+mn-lt"/>
                        </a:rPr>
                        <a:t>Switzerland</a:t>
                      </a:r>
                    </a:p>
                  </a:txBody>
                  <a:tcPr marL="9525" marR="9525" marT="9525" marB="0" anchor="ctr"/>
                </a:tc>
                <a:extLst>
                  <a:ext uri="{0D108BD9-81ED-4DB2-BD59-A6C34878D82A}">
                    <a16:rowId xmlns:a16="http://schemas.microsoft.com/office/drawing/2014/main" val="2359479376"/>
                  </a:ext>
                </a:extLst>
              </a:tr>
              <a:tr h="508509">
                <a:tc>
                  <a:txBody>
                    <a:bodyPr/>
                    <a:lstStyle/>
                    <a:p>
                      <a:pPr marL="252000" algn="l" fontAlgn="b"/>
                      <a:r>
                        <a:rPr lang="en-GB" sz="1400" b="1" i="0" u="none" strike="noStrike" dirty="0" err="1">
                          <a:solidFill>
                            <a:schemeClr val="tx1"/>
                          </a:solidFill>
                          <a:effectLst/>
                          <a:latin typeface="+mn-lt"/>
                        </a:rPr>
                        <a:t>Adcytherix</a:t>
                      </a:r>
                      <a:r>
                        <a:rPr lang="en-GB" sz="1400" b="1" i="0" u="none" strike="noStrike" dirty="0">
                          <a:solidFill>
                            <a:schemeClr val="tx1"/>
                          </a:solidFill>
                          <a:effectLst/>
                          <a:latin typeface="+mn-lt"/>
                        </a:rPr>
                        <a:t> BV</a:t>
                      </a:r>
                    </a:p>
                  </a:txBody>
                  <a:tcPr marL="9525" marR="9525" marT="9525" marB="0" anchor="ctr"/>
                </a:tc>
                <a:tc>
                  <a:txBody>
                    <a:bodyPr/>
                    <a:lstStyle/>
                    <a:p>
                      <a:pPr algn="ctr" fontAlgn="b"/>
                      <a:r>
                        <a:rPr lang="en-GB" sz="1400" b="0" i="0" u="none" strike="noStrike" dirty="0">
                          <a:solidFill>
                            <a:schemeClr val="tx1"/>
                          </a:solidFill>
                          <a:effectLst/>
                          <a:latin typeface="+mn-lt"/>
                        </a:rPr>
                        <a:t>Series A</a:t>
                      </a:r>
                    </a:p>
                  </a:txBody>
                  <a:tcPr marL="9525" marR="9525" marT="9525" marB="0" anchor="ctr"/>
                </a:tc>
                <a:tc>
                  <a:txBody>
                    <a:bodyPr/>
                    <a:lstStyle/>
                    <a:p>
                      <a:pPr algn="ctr" fontAlgn="b"/>
                      <a:r>
                        <a:rPr lang="en-GB" sz="1400" b="0" i="0" u="none" strike="noStrike" dirty="0">
                          <a:solidFill>
                            <a:schemeClr val="tx1"/>
                          </a:solidFill>
                          <a:effectLst/>
                          <a:latin typeface="+mn-lt"/>
                        </a:rPr>
                        <a:t>$123.11</a:t>
                      </a:r>
                    </a:p>
                  </a:txBody>
                  <a:tcPr marL="9525" marR="9525" marT="9525" marB="0" anchor="ctr"/>
                </a:tc>
                <a:tc>
                  <a:txBody>
                    <a:bodyPr/>
                    <a:lstStyle/>
                    <a:p>
                      <a:pPr algn="ctr" fontAlgn="b"/>
                      <a:r>
                        <a:rPr lang="en-GB" sz="1400" b="0" i="0" u="none" strike="noStrike">
                          <a:solidFill>
                            <a:schemeClr val="tx1"/>
                          </a:solidFill>
                          <a:effectLst/>
                          <a:latin typeface="+mn-lt"/>
                        </a:rPr>
                        <a:t>France</a:t>
                      </a:r>
                      <a:endParaRPr lang="en-GB" sz="14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val="4007857160"/>
                  </a:ext>
                </a:extLst>
              </a:tr>
              <a:tr h="450879">
                <a:tc>
                  <a:txBody>
                    <a:bodyPr/>
                    <a:lstStyle/>
                    <a:p>
                      <a:pPr marL="252000" algn="l" fontAlgn="b"/>
                      <a:r>
                        <a:rPr lang="en-GB" sz="1400" b="1" i="0" u="none" strike="noStrike" dirty="0" err="1">
                          <a:solidFill>
                            <a:schemeClr val="tx1"/>
                          </a:solidFill>
                          <a:effectLst/>
                          <a:latin typeface="+mn-lt"/>
                        </a:rPr>
                        <a:t>CellCentric</a:t>
                      </a:r>
                      <a:r>
                        <a:rPr lang="en-GB" sz="1400" b="1" i="0" u="none" strike="noStrike" dirty="0">
                          <a:solidFill>
                            <a:schemeClr val="tx1"/>
                          </a:solidFill>
                          <a:effectLst/>
                          <a:latin typeface="+mn-lt"/>
                        </a:rPr>
                        <a:t> Ltd.</a:t>
                      </a:r>
                    </a:p>
                  </a:txBody>
                  <a:tcPr marL="9525" marR="9525" marT="9525" marB="0" anchor="ctr"/>
                </a:tc>
                <a:tc>
                  <a:txBody>
                    <a:bodyPr/>
                    <a:lstStyle/>
                    <a:p>
                      <a:pPr algn="ctr" fontAlgn="b"/>
                      <a:r>
                        <a:rPr lang="en-GB" sz="1400" b="0" i="0" u="none" strike="noStrike" dirty="0">
                          <a:solidFill>
                            <a:schemeClr val="tx1"/>
                          </a:solidFill>
                          <a:effectLst/>
                          <a:latin typeface="+mn-lt"/>
                        </a:rPr>
                        <a:t>Series C</a:t>
                      </a:r>
                    </a:p>
                  </a:txBody>
                  <a:tcPr marL="9525" marR="9525" marT="9525" marB="0" anchor="ctr"/>
                </a:tc>
                <a:tc>
                  <a:txBody>
                    <a:bodyPr/>
                    <a:lstStyle/>
                    <a:p>
                      <a:pPr algn="ctr" fontAlgn="b"/>
                      <a:r>
                        <a:rPr lang="en-GB" sz="1400" b="0" i="0" u="none" strike="noStrike" dirty="0">
                          <a:solidFill>
                            <a:schemeClr val="tx1"/>
                          </a:solidFill>
                          <a:effectLst/>
                          <a:latin typeface="+mn-lt"/>
                        </a:rPr>
                        <a:t>$120.00</a:t>
                      </a:r>
                    </a:p>
                  </a:txBody>
                  <a:tcPr marL="9525" marR="9525" marT="9525" marB="0" anchor="ctr"/>
                </a:tc>
                <a:tc>
                  <a:txBody>
                    <a:bodyPr/>
                    <a:lstStyle/>
                    <a:p>
                      <a:pPr algn="ctr" fontAlgn="b"/>
                      <a:r>
                        <a:rPr lang="en-GB" sz="1400" b="0" i="0" u="none" strike="noStrike" dirty="0">
                          <a:solidFill>
                            <a:schemeClr val="tx1"/>
                          </a:solidFill>
                          <a:effectLst/>
                          <a:latin typeface="+mn-lt"/>
                        </a:rPr>
                        <a:t>United Kingdom</a:t>
                      </a:r>
                    </a:p>
                  </a:txBody>
                  <a:tcPr marL="9525" marR="9525" marT="9525" marB="0" anchor="ctr"/>
                </a:tc>
                <a:extLst>
                  <a:ext uri="{0D108BD9-81ED-4DB2-BD59-A6C34878D82A}">
                    <a16:rowId xmlns:a16="http://schemas.microsoft.com/office/drawing/2014/main" val="359074608"/>
                  </a:ext>
                </a:extLst>
              </a:tr>
            </a:tbl>
          </a:graphicData>
        </a:graphic>
      </p:graphicFrame>
    </p:spTree>
    <p:extLst>
      <p:ext uri="{BB962C8B-B14F-4D97-AF65-F5344CB8AC3E}">
        <p14:creationId xmlns:p14="http://schemas.microsoft.com/office/powerpoint/2010/main" val="1001482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6F8F2B99-9339-4D55-87C2-0E02780FBBF3}"/>
              </a:ext>
            </a:extLst>
          </p:cNvPr>
          <p:cNvSpPr>
            <a:spLocks noGrp="1"/>
          </p:cNvSpPr>
          <p:nvPr>
            <p:ph type="sldNum" sz="quarter" idx="12"/>
          </p:nvPr>
        </p:nvSpPr>
        <p:spPr/>
        <p:txBody>
          <a:bodyPr/>
          <a:lstStyle/>
          <a:p>
            <a:fld id="{90222BD9-5D38-4504-B11E-79F48CA3D099}" type="slidenum">
              <a:rPr lang="hu-HU" smtClean="0"/>
              <a:pPr/>
              <a:t>28</a:t>
            </a:fld>
            <a:endParaRPr lang="hu-HU" dirty="0"/>
          </a:p>
        </p:txBody>
      </p:sp>
      <p:sp>
        <p:nvSpPr>
          <p:cNvPr id="3" name="Tartalom helye 2">
            <a:extLst>
              <a:ext uri="{FF2B5EF4-FFF2-40B4-BE49-F238E27FC236}">
                <a16:creationId xmlns:a16="http://schemas.microsoft.com/office/drawing/2014/main" id="{6C035931-60AD-4F77-ADD7-804F526FB0D0}"/>
              </a:ext>
            </a:extLst>
          </p:cNvPr>
          <p:cNvSpPr>
            <a:spLocks noGrp="1"/>
          </p:cNvSpPr>
          <p:nvPr>
            <p:ph idx="1"/>
          </p:nvPr>
        </p:nvSpPr>
        <p:spPr>
          <a:xfrm>
            <a:off x="472869" y="3136900"/>
            <a:ext cx="11308823" cy="2873375"/>
          </a:xfrm>
        </p:spPr>
        <p:txBody>
          <a:bodyPr>
            <a:normAutofit/>
          </a:bodyPr>
          <a:lstStyle/>
          <a:p>
            <a:pPr marL="0" indent="0">
              <a:lnSpc>
                <a:spcPct val="114000"/>
              </a:lnSpc>
              <a:buNone/>
            </a:pPr>
            <a:r>
              <a:rPr lang="en-GB" sz="1600" b="1" dirty="0">
                <a:cs typeface="Arial" pitchFamily="34" charset="0"/>
              </a:rPr>
              <a:t>Biotechgate</a:t>
            </a:r>
            <a:r>
              <a:rPr lang="en-GB" sz="1600" dirty="0">
                <a:cs typeface="Arial" pitchFamily="34" charset="0"/>
              </a:rPr>
              <a:t> is a leading </a:t>
            </a:r>
            <a:r>
              <a:rPr lang="en-GB" sz="1600" b="1" dirty="0">
                <a:cs typeface="Arial" pitchFamily="34" charset="0"/>
              </a:rPr>
              <a:t>business development and licensing database </a:t>
            </a:r>
            <a:r>
              <a:rPr lang="en-GB" sz="1600" dirty="0">
                <a:cs typeface="Arial" pitchFamily="34" charset="0"/>
              </a:rPr>
              <a:t>for the entire life science industry, offering a wealth of information on over 65,000 life science company profiles. Thanks to its unique data sourcing process, the profiles include company descriptions, contact information, product pipeline information, financing rounds, and management details, making it an invaluable resource for big pharma, start-ups, investors, and other industry professionals. Biotechgate also features 45,000 </a:t>
            </a:r>
            <a:r>
              <a:rPr lang="en-GB" sz="1600" b="1" dirty="0">
                <a:cs typeface="Arial" pitchFamily="34" charset="0"/>
              </a:rPr>
              <a:t>licensing deals</a:t>
            </a:r>
            <a:r>
              <a:rPr lang="en-GB" sz="1600" dirty="0">
                <a:cs typeface="Arial" pitchFamily="34" charset="0"/>
              </a:rPr>
              <a:t> and a </a:t>
            </a:r>
            <a:r>
              <a:rPr lang="en-GB" sz="1600" b="1" dirty="0">
                <a:cs typeface="Arial" pitchFamily="34" charset="0"/>
              </a:rPr>
              <a:t>clinical trials database </a:t>
            </a:r>
            <a:r>
              <a:rPr lang="en-GB" sz="1600" dirty="0">
                <a:cs typeface="Arial" pitchFamily="34" charset="0"/>
              </a:rPr>
              <a:t>containing over 1’000,000 records from registries around the world.</a:t>
            </a:r>
          </a:p>
          <a:p>
            <a:pPr marL="0" indent="0">
              <a:lnSpc>
                <a:spcPct val="114000"/>
              </a:lnSpc>
              <a:buNone/>
            </a:pPr>
            <a:r>
              <a:rPr lang="en-GB" sz="1600" dirty="0">
                <a:cs typeface="Arial" pitchFamily="34" charset="0"/>
              </a:rPr>
              <a:t>To request a free demo or to learn more about the different subscription options, please visit </a:t>
            </a:r>
            <a:r>
              <a:rPr lang="en-GB" sz="1600" dirty="0">
                <a:cs typeface="Arial" pitchFamily="34" charset="0"/>
                <a:hlinkClick r:id="rId2"/>
              </a:rPr>
              <a:t>Biotechgate</a:t>
            </a:r>
            <a:r>
              <a:rPr lang="en-GB" sz="1600" dirty="0">
                <a:cs typeface="Arial" pitchFamily="34" charset="0"/>
              </a:rPr>
              <a:t>. </a:t>
            </a:r>
          </a:p>
          <a:p>
            <a:pPr marL="0" indent="0">
              <a:lnSpc>
                <a:spcPct val="114000"/>
              </a:lnSpc>
              <a:buNone/>
            </a:pPr>
            <a:endParaRPr lang="hu-HU" sz="1400" dirty="0"/>
          </a:p>
        </p:txBody>
      </p:sp>
      <p:sp>
        <p:nvSpPr>
          <p:cNvPr id="4" name="Cím 3">
            <a:extLst>
              <a:ext uri="{FF2B5EF4-FFF2-40B4-BE49-F238E27FC236}">
                <a16:creationId xmlns:a16="http://schemas.microsoft.com/office/drawing/2014/main" id="{C4182577-F094-44A5-BF98-8911CA597467}"/>
              </a:ext>
            </a:extLst>
          </p:cNvPr>
          <p:cNvSpPr>
            <a:spLocks noGrp="1"/>
          </p:cNvSpPr>
          <p:nvPr>
            <p:ph type="title"/>
          </p:nvPr>
        </p:nvSpPr>
        <p:spPr/>
        <p:txBody>
          <a:bodyPr/>
          <a:lstStyle/>
          <a:p>
            <a:r>
              <a:rPr lang="en-GB" b="1" dirty="0">
                <a:cs typeface="Arial" pitchFamily="34" charset="0"/>
              </a:rPr>
              <a:t>About </a:t>
            </a:r>
            <a:r>
              <a:rPr lang="en-GB" b="1" dirty="0" err="1">
                <a:cs typeface="Arial" pitchFamily="34" charset="0"/>
              </a:rPr>
              <a:t>Biotechgate</a:t>
            </a:r>
            <a:endParaRPr lang="hu-HU" dirty="0"/>
          </a:p>
        </p:txBody>
      </p:sp>
      <p:grpSp>
        <p:nvGrpSpPr>
          <p:cNvPr id="6" name="Csoportba foglalás 5">
            <a:extLst>
              <a:ext uri="{FF2B5EF4-FFF2-40B4-BE49-F238E27FC236}">
                <a16:creationId xmlns:a16="http://schemas.microsoft.com/office/drawing/2014/main" id="{30BF095E-F040-40A5-AA3E-D8DED090EE14}"/>
              </a:ext>
            </a:extLst>
          </p:cNvPr>
          <p:cNvGrpSpPr/>
          <p:nvPr/>
        </p:nvGrpSpPr>
        <p:grpSpPr>
          <a:xfrm>
            <a:off x="0" y="1100835"/>
            <a:ext cx="4935353" cy="127890"/>
            <a:chOff x="-2818251" y="1104050"/>
            <a:chExt cx="4935353" cy="127890"/>
          </a:xfrm>
        </p:grpSpPr>
        <p:sp>
          <p:nvSpPr>
            <p:cNvPr id="7" name="Téglalap 6">
              <a:extLst>
                <a:ext uri="{FF2B5EF4-FFF2-40B4-BE49-F238E27FC236}">
                  <a16:creationId xmlns:a16="http://schemas.microsoft.com/office/drawing/2014/main" id="{60445DCB-6717-455E-8368-4A26A213DCDF}"/>
                </a:ext>
              </a:extLst>
            </p:cNvPr>
            <p:cNvSpPr/>
            <p:nvPr/>
          </p:nvSpPr>
          <p:spPr>
            <a:xfrm>
              <a:off x="-2818251" y="1145136"/>
              <a:ext cx="4826513"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Ellipszis 7">
              <a:extLst>
                <a:ext uri="{FF2B5EF4-FFF2-40B4-BE49-F238E27FC236}">
                  <a16:creationId xmlns:a16="http://schemas.microsoft.com/office/drawing/2014/main" id="{A76D1039-CCF8-4485-BF0A-B4BFCD5D2A9E}"/>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pic>
        <p:nvPicPr>
          <p:cNvPr id="9" name="Kép 8" descr="A képen óra, aláírás, rajz, tányér látható&#10;&#10;Automatikusan generált leírás">
            <a:extLst>
              <a:ext uri="{FF2B5EF4-FFF2-40B4-BE49-F238E27FC236}">
                <a16:creationId xmlns:a16="http://schemas.microsoft.com/office/drawing/2014/main" id="{FC0B9918-EBA8-4CB5-BA28-9C5C951C8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950" y="1817752"/>
            <a:ext cx="2262003" cy="930006"/>
          </a:xfrm>
          <a:prstGeom prst="rect">
            <a:avLst/>
          </a:prstGeom>
        </p:spPr>
      </p:pic>
    </p:spTree>
    <p:extLst>
      <p:ext uri="{BB962C8B-B14F-4D97-AF65-F5344CB8AC3E}">
        <p14:creationId xmlns:p14="http://schemas.microsoft.com/office/powerpoint/2010/main" val="1642729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5E1FD75E-E585-4E76-8C63-C65B7C6E44FC}"/>
              </a:ext>
            </a:extLst>
          </p:cNvPr>
          <p:cNvSpPr>
            <a:spLocks noGrp="1"/>
          </p:cNvSpPr>
          <p:nvPr>
            <p:ph type="sldNum" sz="quarter" idx="12"/>
          </p:nvPr>
        </p:nvSpPr>
        <p:spPr/>
        <p:txBody>
          <a:bodyPr/>
          <a:lstStyle/>
          <a:p>
            <a:fld id="{90222BD9-5D38-4504-B11E-79F48CA3D099}" type="slidenum">
              <a:rPr lang="hu-HU" smtClean="0"/>
              <a:pPr/>
              <a:t>29</a:t>
            </a:fld>
            <a:endParaRPr lang="hu-HU" dirty="0"/>
          </a:p>
        </p:txBody>
      </p:sp>
      <p:sp>
        <p:nvSpPr>
          <p:cNvPr id="3" name="Tartalom helye 2">
            <a:extLst>
              <a:ext uri="{FF2B5EF4-FFF2-40B4-BE49-F238E27FC236}">
                <a16:creationId xmlns:a16="http://schemas.microsoft.com/office/drawing/2014/main" id="{5681B464-2779-4094-B700-D83F38949F76}"/>
              </a:ext>
            </a:extLst>
          </p:cNvPr>
          <p:cNvSpPr>
            <a:spLocks noGrp="1"/>
          </p:cNvSpPr>
          <p:nvPr>
            <p:ph idx="1"/>
          </p:nvPr>
        </p:nvSpPr>
        <p:spPr/>
        <p:txBody>
          <a:bodyPr>
            <a:normAutofit/>
          </a:bodyPr>
          <a:lstStyle/>
          <a:p>
            <a:pPr marL="0" indent="0">
              <a:lnSpc>
                <a:spcPct val="114000"/>
              </a:lnSpc>
              <a:buNone/>
            </a:pPr>
            <a:r>
              <a:rPr lang="en-CA" sz="1600" dirty="0">
                <a:cs typeface="Arial" pitchFamily="34" charset="0"/>
              </a:rPr>
              <a:t>The Life Sciences Trend Analysis is based on data entered in the Biotechgate Database available at </a:t>
            </a:r>
            <a:r>
              <a:rPr lang="en-CA" sz="1600" dirty="0">
                <a:cs typeface="Arial" pitchFamily="34" charset="0"/>
                <a:hlinkClick r:id="rId2"/>
              </a:rPr>
              <a:t>www.biotechgate.com</a:t>
            </a:r>
            <a:r>
              <a:rPr lang="en-CA" sz="1600" dirty="0">
                <a:cs typeface="Arial" pitchFamily="34" charset="0"/>
              </a:rPr>
              <a:t>. The statistics and graphs in this presentation are based on figures and information entered in this database and we do not guarantee any accuracy hereof.</a:t>
            </a:r>
          </a:p>
          <a:p>
            <a:pPr marL="0" indent="0">
              <a:lnSpc>
                <a:spcPct val="114000"/>
              </a:lnSpc>
              <a:buNone/>
            </a:pPr>
            <a:r>
              <a:rPr lang="en-CA" sz="1600" dirty="0">
                <a:cs typeface="Arial" pitchFamily="34" charset="0"/>
              </a:rPr>
              <a:t>The use of the figures and graphs provided in this report is free of charge for any presentations as long as www.biotechgate.com is clearly cited as the source. For all other uses please contact us for terms and conditions.</a:t>
            </a:r>
            <a:endParaRPr lang="hu-HU" sz="1600" dirty="0">
              <a:cs typeface="Arial" pitchFamily="34" charset="0"/>
            </a:endParaRPr>
          </a:p>
          <a:p>
            <a:pPr marL="540000" indent="0">
              <a:lnSpc>
                <a:spcPct val="114000"/>
              </a:lnSpc>
              <a:buNone/>
            </a:pPr>
            <a:br>
              <a:rPr lang="en-CA" sz="1600" dirty="0">
                <a:cs typeface="Arial" pitchFamily="34" charset="0"/>
              </a:rPr>
            </a:br>
            <a:r>
              <a:rPr lang="en-CA" sz="1600" b="1" cap="all" dirty="0">
                <a:cs typeface="Arial" pitchFamily="34" charset="0"/>
              </a:rPr>
              <a:t>Biotechgate</a:t>
            </a:r>
            <a:endParaRPr lang="hu-HU" sz="1600" b="1" cap="all" dirty="0">
              <a:cs typeface="Arial" pitchFamily="34" charset="0"/>
            </a:endParaRPr>
          </a:p>
          <a:p>
            <a:pPr marL="540000" indent="0">
              <a:lnSpc>
                <a:spcPct val="114000"/>
              </a:lnSpc>
              <a:buNone/>
            </a:pPr>
            <a:r>
              <a:rPr lang="en-CA" sz="1600" i="1" dirty="0">
                <a:cs typeface="Arial" pitchFamily="34" charset="0"/>
              </a:rPr>
              <a:t>c/o Venture Valuation VV AG</a:t>
            </a:r>
            <a:endParaRPr lang="hu-HU" sz="1600" i="1" dirty="0">
              <a:cs typeface="Arial" pitchFamily="34" charset="0"/>
            </a:endParaRPr>
          </a:p>
          <a:p>
            <a:pPr marL="540000" indent="0">
              <a:lnSpc>
                <a:spcPct val="150000"/>
              </a:lnSpc>
              <a:buNone/>
            </a:pPr>
            <a:r>
              <a:rPr lang="en-CA" sz="1600" dirty="0">
                <a:cs typeface="Arial" pitchFamily="34" charset="0"/>
              </a:rPr>
              <a:t>Kasernenstrasse 11</a:t>
            </a:r>
            <a:br>
              <a:rPr lang="hu-HU" sz="1600" dirty="0">
                <a:cs typeface="Arial" pitchFamily="34" charset="0"/>
              </a:rPr>
            </a:br>
            <a:r>
              <a:rPr lang="en-CA" sz="1600" dirty="0">
                <a:cs typeface="Arial" pitchFamily="34" charset="0"/>
              </a:rPr>
              <a:t>8004 Zurich</a:t>
            </a:r>
          </a:p>
          <a:p>
            <a:pPr marL="540000" indent="0">
              <a:lnSpc>
                <a:spcPct val="114000"/>
              </a:lnSpc>
              <a:buNone/>
            </a:pPr>
            <a:r>
              <a:rPr lang="en-CA" sz="1600" cap="all" dirty="0">
                <a:cs typeface="Arial" pitchFamily="34" charset="0"/>
              </a:rPr>
              <a:t>Switzerland</a:t>
            </a:r>
            <a:endParaRPr lang="en-CA" sz="1600" cap="all" dirty="0"/>
          </a:p>
        </p:txBody>
      </p:sp>
      <p:sp>
        <p:nvSpPr>
          <p:cNvPr id="4" name="Cím 3">
            <a:extLst>
              <a:ext uri="{FF2B5EF4-FFF2-40B4-BE49-F238E27FC236}">
                <a16:creationId xmlns:a16="http://schemas.microsoft.com/office/drawing/2014/main" id="{40985651-63F4-4058-A9AC-59104A39922B}"/>
              </a:ext>
            </a:extLst>
          </p:cNvPr>
          <p:cNvSpPr>
            <a:spLocks noGrp="1"/>
          </p:cNvSpPr>
          <p:nvPr>
            <p:ph type="title"/>
          </p:nvPr>
        </p:nvSpPr>
        <p:spPr/>
        <p:txBody>
          <a:bodyPr/>
          <a:lstStyle/>
          <a:p>
            <a:r>
              <a:rPr lang="hu-HU" dirty="0" err="1"/>
              <a:t>Terms</a:t>
            </a:r>
            <a:r>
              <a:rPr lang="hu-HU" dirty="0"/>
              <a:t> of </a:t>
            </a:r>
            <a:r>
              <a:rPr lang="hu-HU" dirty="0" err="1"/>
              <a:t>use</a:t>
            </a:r>
            <a:endParaRPr lang="hu-HU" dirty="0"/>
          </a:p>
        </p:txBody>
      </p:sp>
      <p:sp>
        <p:nvSpPr>
          <p:cNvPr id="5" name="Szöveg helye 4">
            <a:extLst>
              <a:ext uri="{FF2B5EF4-FFF2-40B4-BE49-F238E27FC236}">
                <a16:creationId xmlns:a16="http://schemas.microsoft.com/office/drawing/2014/main" id="{0016F87D-F892-46BB-92AA-6CFFBFF7453E}"/>
              </a:ext>
            </a:extLst>
          </p:cNvPr>
          <p:cNvSpPr>
            <a:spLocks noGrp="1"/>
          </p:cNvSpPr>
          <p:nvPr>
            <p:ph type="body" sz="quarter" idx="13"/>
          </p:nvPr>
        </p:nvSpPr>
        <p:spPr/>
        <p:txBody>
          <a:bodyPr/>
          <a:lstStyle/>
          <a:p>
            <a:endParaRPr lang="hu-HU"/>
          </a:p>
        </p:txBody>
      </p:sp>
      <p:sp>
        <p:nvSpPr>
          <p:cNvPr id="6" name="Szövegdoboz 5">
            <a:extLst>
              <a:ext uri="{FF2B5EF4-FFF2-40B4-BE49-F238E27FC236}">
                <a16:creationId xmlns:a16="http://schemas.microsoft.com/office/drawing/2014/main" id="{31B8679A-B91A-4C2F-A6A2-11EB14040C42}"/>
              </a:ext>
            </a:extLst>
          </p:cNvPr>
          <p:cNvSpPr txBox="1"/>
          <p:nvPr/>
        </p:nvSpPr>
        <p:spPr>
          <a:xfrm>
            <a:off x="5499100" y="3602835"/>
            <a:ext cx="3708400" cy="1589538"/>
          </a:xfrm>
          <a:prstGeom prst="rect">
            <a:avLst/>
          </a:prstGeom>
          <a:noFill/>
        </p:spPr>
        <p:txBody>
          <a:bodyPr wrap="square" rtlCol="0">
            <a:spAutoFit/>
          </a:bodyPr>
          <a:lstStyle/>
          <a:p>
            <a:pPr>
              <a:lnSpc>
                <a:spcPct val="114000"/>
              </a:lnSpc>
              <a:spcBef>
                <a:spcPts val="2500"/>
              </a:spcBef>
            </a:pPr>
            <a:r>
              <a:rPr lang="en-CA" sz="1600" dirty="0">
                <a:cs typeface="Arial" pitchFamily="34" charset="0"/>
              </a:rPr>
              <a:t>+41 (43) 321 86 60 </a:t>
            </a:r>
            <a:r>
              <a:rPr lang="en-CA" sz="1600" dirty="0"/>
              <a:t>	</a:t>
            </a:r>
          </a:p>
          <a:p>
            <a:pPr>
              <a:lnSpc>
                <a:spcPct val="114000"/>
              </a:lnSpc>
              <a:spcBef>
                <a:spcPts val="2500"/>
              </a:spcBef>
            </a:pPr>
            <a:r>
              <a:rPr lang="en-CA" sz="1600" dirty="0">
                <a:cs typeface="Arial" pitchFamily="34" charset="0"/>
                <a:hlinkClick r:id="rId3"/>
              </a:rPr>
              <a:t>www.venturevaluation.com</a:t>
            </a:r>
            <a:endParaRPr lang="hu-HU" sz="1600" dirty="0"/>
          </a:p>
          <a:p>
            <a:pPr>
              <a:lnSpc>
                <a:spcPct val="114000"/>
              </a:lnSpc>
              <a:spcBef>
                <a:spcPts val="2500"/>
              </a:spcBef>
            </a:pPr>
            <a:endParaRPr lang="hu-HU" sz="1600" dirty="0"/>
          </a:p>
        </p:txBody>
      </p:sp>
      <p:sp>
        <p:nvSpPr>
          <p:cNvPr id="7" name="Google Shape;7378;p63">
            <a:extLst>
              <a:ext uri="{FF2B5EF4-FFF2-40B4-BE49-F238E27FC236}">
                <a16:creationId xmlns:a16="http://schemas.microsoft.com/office/drawing/2014/main" id="{AE4962A5-9E46-4E3B-BA9B-7305C210ADFE}"/>
              </a:ext>
            </a:extLst>
          </p:cNvPr>
          <p:cNvSpPr/>
          <p:nvPr/>
        </p:nvSpPr>
        <p:spPr>
          <a:xfrm>
            <a:off x="615950" y="3640638"/>
            <a:ext cx="239614" cy="332097"/>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8" name="Google Shape;7466;p63">
            <a:extLst>
              <a:ext uri="{FF2B5EF4-FFF2-40B4-BE49-F238E27FC236}">
                <a16:creationId xmlns:a16="http://schemas.microsoft.com/office/drawing/2014/main" id="{03B65595-CC56-4C00-AD31-DF137EF00FFA}"/>
              </a:ext>
            </a:extLst>
          </p:cNvPr>
          <p:cNvGrpSpPr/>
          <p:nvPr/>
        </p:nvGrpSpPr>
        <p:grpSpPr>
          <a:xfrm>
            <a:off x="5052036" y="3640638"/>
            <a:ext cx="324433" cy="312422"/>
            <a:chOff x="2071000" y="1435025"/>
            <a:chExt cx="500400" cy="481875"/>
          </a:xfrm>
          <a:solidFill>
            <a:schemeClr val="accent1"/>
          </a:solidFill>
        </p:grpSpPr>
        <p:sp>
          <p:nvSpPr>
            <p:cNvPr id="9" name="Google Shape;7467;p63">
              <a:extLst>
                <a:ext uri="{FF2B5EF4-FFF2-40B4-BE49-F238E27FC236}">
                  <a16:creationId xmlns:a16="http://schemas.microsoft.com/office/drawing/2014/main" id="{49127DCD-EB14-4B2F-A9E6-47E3A11060F0}"/>
                </a:ext>
              </a:extLst>
            </p:cNvPr>
            <p:cNvSpPr/>
            <p:nvPr/>
          </p:nvSpPr>
          <p:spPr>
            <a:xfrm>
              <a:off x="2425125" y="1718700"/>
              <a:ext cx="146275" cy="141750"/>
            </a:xfrm>
            <a:custGeom>
              <a:avLst/>
              <a:gdLst/>
              <a:ahLst/>
              <a:cxnLst/>
              <a:rect l="l" t="t" r="r" b="b"/>
              <a:pathLst>
                <a:path w="5851" h="5670" extrusionOk="0">
                  <a:moveTo>
                    <a:pt x="1598" y="0"/>
                  </a:moveTo>
                  <a:cubicBezTo>
                    <a:pt x="1159" y="0"/>
                    <a:pt x="720" y="160"/>
                    <a:pt x="401" y="481"/>
                  </a:cubicBezTo>
                  <a:lnTo>
                    <a:pt x="0" y="879"/>
                  </a:lnTo>
                  <a:lnTo>
                    <a:pt x="4791" y="5669"/>
                  </a:lnTo>
                  <a:lnTo>
                    <a:pt x="5191" y="5272"/>
                  </a:lnTo>
                  <a:cubicBezTo>
                    <a:pt x="5851" y="4610"/>
                    <a:pt x="5851" y="3538"/>
                    <a:pt x="5191" y="2875"/>
                  </a:cubicBezTo>
                  <a:lnTo>
                    <a:pt x="2795" y="481"/>
                  </a:lnTo>
                  <a:cubicBezTo>
                    <a:pt x="2475" y="160"/>
                    <a:pt x="2036" y="0"/>
                    <a:pt x="15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 name="Google Shape;7468;p63">
              <a:extLst>
                <a:ext uri="{FF2B5EF4-FFF2-40B4-BE49-F238E27FC236}">
                  <a16:creationId xmlns:a16="http://schemas.microsoft.com/office/drawing/2014/main" id="{29ED6B91-1426-4BC0-A3B3-47A91DA166B8}"/>
                </a:ext>
              </a:extLst>
            </p:cNvPr>
            <p:cNvSpPr/>
            <p:nvPr/>
          </p:nvSpPr>
          <p:spPr>
            <a:xfrm>
              <a:off x="2071000" y="1477850"/>
              <a:ext cx="453125" cy="439050"/>
            </a:xfrm>
            <a:custGeom>
              <a:avLst/>
              <a:gdLst/>
              <a:ahLst/>
              <a:cxnLst/>
              <a:rect l="l" t="t" r="r" b="b"/>
              <a:pathLst>
                <a:path w="18125" h="17562" extrusionOk="0">
                  <a:moveTo>
                    <a:pt x="2057" y="0"/>
                  </a:moveTo>
                  <a:cubicBezTo>
                    <a:pt x="0" y="2397"/>
                    <a:pt x="81" y="6008"/>
                    <a:pt x="2352" y="8278"/>
                  </a:cubicBezTo>
                  <a:lnTo>
                    <a:pt x="9847" y="15776"/>
                  </a:lnTo>
                  <a:cubicBezTo>
                    <a:pt x="11008" y="16937"/>
                    <a:pt x="12564" y="17561"/>
                    <a:pt x="14149" y="17561"/>
                  </a:cubicBezTo>
                  <a:cubicBezTo>
                    <a:pt x="15535" y="17561"/>
                    <a:pt x="16943" y="17083"/>
                    <a:pt x="18125" y="16068"/>
                  </a:cubicBezTo>
                  <a:lnTo>
                    <a:pt x="13346" y="11289"/>
                  </a:lnTo>
                  <a:cubicBezTo>
                    <a:pt x="13108" y="11473"/>
                    <a:pt x="12823" y="11568"/>
                    <a:pt x="12540" y="11568"/>
                  </a:cubicBezTo>
                  <a:cubicBezTo>
                    <a:pt x="12221" y="11568"/>
                    <a:pt x="11904" y="11448"/>
                    <a:pt x="11660" y="11202"/>
                  </a:cubicBezTo>
                  <a:lnTo>
                    <a:pt x="6926" y="6465"/>
                  </a:lnTo>
                  <a:cubicBezTo>
                    <a:pt x="6462" y="6002"/>
                    <a:pt x="6447" y="5282"/>
                    <a:pt x="6839" y="4779"/>
                  </a:cubicBezTo>
                  <a:lnTo>
                    <a:pt x="205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 name="Google Shape;7469;p63">
              <a:extLst>
                <a:ext uri="{FF2B5EF4-FFF2-40B4-BE49-F238E27FC236}">
                  <a16:creationId xmlns:a16="http://schemas.microsoft.com/office/drawing/2014/main" id="{11F959F9-0D8F-482A-8B26-26472FD3963B}"/>
                </a:ext>
              </a:extLst>
            </p:cNvPr>
            <p:cNvSpPr/>
            <p:nvPr/>
          </p:nvSpPr>
          <p:spPr>
            <a:xfrm>
              <a:off x="2141600" y="1435025"/>
              <a:ext cx="146300" cy="141850"/>
            </a:xfrm>
            <a:custGeom>
              <a:avLst/>
              <a:gdLst/>
              <a:ahLst/>
              <a:cxnLst/>
              <a:rect l="l" t="t" r="r" b="b"/>
              <a:pathLst>
                <a:path w="5852" h="5674" extrusionOk="0">
                  <a:moveTo>
                    <a:pt x="1597" y="1"/>
                  </a:moveTo>
                  <a:cubicBezTo>
                    <a:pt x="1158" y="1"/>
                    <a:pt x="719" y="161"/>
                    <a:pt x="398" y="482"/>
                  </a:cubicBezTo>
                  <a:lnTo>
                    <a:pt x="1" y="882"/>
                  </a:lnTo>
                  <a:lnTo>
                    <a:pt x="4792" y="5673"/>
                  </a:lnTo>
                  <a:lnTo>
                    <a:pt x="5189" y="5273"/>
                  </a:lnTo>
                  <a:cubicBezTo>
                    <a:pt x="5852" y="4610"/>
                    <a:pt x="5852" y="3538"/>
                    <a:pt x="5189" y="2879"/>
                  </a:cubicBezTo>
                  <a:lnTo>
                    <a:pt x="2795" y="482"/>
                  </a:lnTo>
                  <a:cubicBezTo>
                    <a:pt x="2474" y="161"/>
                    <a:pt x="2036" y="1"/>
                    <a:pt x="15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2" name="Csoportba foglalás 11">
            <a:extLst>
              <a:ext uri="{FF2B5EF4-FFF2-40B4-BE49-F238E27FC236}">
                <a16:creationId xmlns:a16="http://schemas.microsoft.com/office/drawing/2014/main" id="{5C445940-6B5A-4024-AAAB-C9A69C735F5B}"/>
              </a:ext>
            </a:extLst>
          </p:cNvPr>
          <p:cNvGrpSpPr/>
          <p:nvPr/>
        </p:nvGrpSpPr>
        <p:grpSpPr>
          <a:xfrm>
            <a:off x="0" y="1110360"/>
            <a:ext cx="3614553" cy="127890"/>
            <a:chOff x="-1497451" y="1104050"/>
            <a:chExt cx="3614553" cy="127890"/>
          </a:xfrm>
        </p:grpSpPr>
        <p:sp>
          <p:nvSpPr>
            <p:cNvPr id="13" name="Téglalap 12">
              <a:extLst>
                <a:ext uri="{FF2B5EF4-FFF2-40B4-BE49-F238E27FC236}">
                  <a16:creationId xmlns:a16="http://schemas.microsoft.com/office/drawing/2014/main" id="{5390F57D-76D9-4E6B-A2AA-6590F1590DE5}"/>
                </a:ext>
              </a:extLst>
            </p:cNvPr>
            <p:cNvSpPr/>
            <p:nvPr/>
          </p:nvSpPr>
          <p:spPr>
            <a:xfrm>
              <a:off x="-1497451" y="1145135"/>
              <a:ext cx="3505713" cy="4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4" name="Ellipszis 13">
              <a:extLst>
                <a:ext uri="{FF2B5EF4-FFF2-40B4-BE49-F238E27FC236}">
                  <a16:creationId xmlns:a16="http://schemas.microsoft.com/office/drawing/2014/main" id="{81F0273D-807E-4608-9586-1338DA66F153}"/>
                </a:ext>
              </a:extLst>
            </p:cNvPr>
            <p:cNvSpPr/>
            <p:nvPr/>
          </p:nvSpPr>
          <p:spPr>
            <a:xfrm>
              <a:off x="1989212" y="1104050"/>
              <a:ext cx="127890" cy="12789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grpSp>
        <p:nvGrpSpPr>
          <p:cNvPr id="15" name="Google Shape;10198;p69">
            <a:extLst>
              <a:ext uri="{FF2B5EF4-FFF2-40B4-BE49-F238E27FC236}">
                <a16:creationId xmlns:a16="http://schemas.microsoft.com/office/drawing/2014/main" id="{88A335F4-D1C8-4ED6-B01E-9808972219BB}"/>
              </a:ext>
            </a:extLst>
          </p:cNvPr>
          <p:cNvGrpSpPr/>
          <p:nvPr/>
        </p:nvGrpSpPr>
        <p:grpSpPr>
          <a:xfrm>
            <a:off x="5077880" y="4258720"/>
            <a:ext cx="319874" cy="310879"/>
            <a:chOff x="-6618950" y="3992050"/>
            <a:chExt cx="222150" cy="215903"/>
          </a:xfrm>
          <a:solidFill>
            <a:schemeClr val="accent1"/>
          </a:solidFill>
        </p:grpSpPr>
        <p:sp>
          <p:nvSpPr>
            <p:cNvPr id="16" name="Google Shape;10199;p69">
              <a:extLst>
                <a:ext uri="{FF2B5EF4-FFF2-40B4-BE49-F238E27FC236}">
                  <a16:creationId xmlns:a16="http://schemas.microsoft.com/office/drawing/2014/main" id="{969C6B1E-647B-4B2A-BA01-3724EABEB5D4}"/>
                </a:ext>
              </a:extLst>
            </p:cNvPr>
            <p:cNvSpPr/>
            <p:nvPr/>
          </p:nvSpPr>
          <p:spPr>
            <a:xfrm>
              <a:off x="-6547275" y="3992050"/>
              <a:ext cx="30750" cy="65400"/>
            </a:xfrm>
            <a:custGeom>
              <a:avLst/>
              <a:gdLst/>
              <a:ahLst/>
              <a:cxnLst/>
              <a:rect l="l" t="t" r="r" b="b"/>
              <a:pathLst>
                <a:path w="1230" h="2616" extrusionOk="0">
                  <a:moveTo>
                    <a:pt x="1229" y="1"/>
                  </a:moveTo>
                  <a:cubicBezTo>
                    <a:pt x="757" y="379"/>
                    <a:pt x="284" y="1355"/>
                    <a:pt x="1" y="2616"/>
                  </a:cubicBezTo>
                  <a:lnTo>
                    <a:pt x="1229" y="2616"/>
                  </a:lnTo>
                  <a:lnTo>
                    <a:pt x="122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200;p69">
              <a:extLst>
                <a:ext uri="{FF2B5EF4-FFF2-40B4-BE49-F238E27FC236}">
                  <a16:creationId xmlns:a16="http://schemas.microsoft.com/office/drawing/2014/main" id="{2C176334-75A2-4206-8EAF-913329EC887A}"/>
                </a:ext>
              </a:extLst>
            </p:cNvPr>
            <p:cNvSpPr/>
            <p:nvPr/>
          </p:nvSpPr>
          <p:spPr>
            <a:xfrm>
              <a:off x="-6547275" y="4143275"/>
              <a:ext cx="30750" cy="64600"/>
            </a:xfrm>
            <a:custGeom>
              <a:avLst/>
              <a:gdLst/>
              <a:ahLst/>
              <a:cxnLst/>
              <a:rect l="l" t="t" r="r" b="b"/>
              <a:pathLst>
                <a:path w="1230" h="2584" extrusionOk="0">
                  <a:moveTo>
                    <a:pt x="1" y="1"/>
                  </a:moveTo>
                  <a:cubicBezTo>
                    <a:pt x="284" y="1261"/>
                    <a:pt x="757" y="2237"/>
                    <a:pt x="1229" y="2584"/>
                  </a:cubicBezTo>
                  <a:lnTo>
                    <a:pt x="122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201;p69">
              <a:extLst>
                <a:ext uri="{FF2B5EF4-FFF2-40B4-BE49-F238E27FC236}">
                  <a16:creationId xmlns:a16="http://schemas.microsoft.com/office/drawing/2014/main" id="{A7A5F9B9-7548-41D8-87B8-1007561CF1F3}"/>
                </a:ext>
              </a:extLst>
            </p:cNvPr>
            <p:cNvSpPr/>
            <p:nvPr/>
          </p:nvSpPr>
          <p:spPr>
            <a:xfrm>
              <a:off x="-6551200" y="4073975"/>
              <a:ext cx="34675" cy="51200"/>
            </a:xfrm>
            <a:custGeom>
              <a:avLst/>
              <a:gdLst/>
              <a:ahLst/>
              <a:cxnLst/>
              <a:rect l="l" t="t" r="r" b="b"/>
              <a:pathLst>
                <a:path w="1387" h="2048" extrusionOk="0">
                  <a:moveTo>
                    <a:pt x="63" y="0"/>
                  </a:moveTo>
                  <a:cubicBezTo>
                    <a:pt x="0" y="725"/>
                    <a:pt x="0" y="1355"/>
                    <a:pt x="63" y="2048"/>
                  </a:cubicBezTo>
                  <a:lnTo>
                    <a:pt x="1386" y="2048"/>
                  </a:lnTo>
                  <a:lnTo>
                    <a:pt x="138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202;p69">
              <a:extLst>
                <a:ext uri="{FF2B5EF4-FFF2-40B4-BE49-F238E27FC236}">
                  <a16:creationId xmlns:a16="http://schemas.microsoft.com/office/drawing/2014/main" id="{BE0639F1-F8C1-4AD3-8837-77576D1ACFEA}"/>
                </a:ext>
              </a:extLst>
            </p:cNvPr>
            <p:cNvSpPr/>
            <p:nvPr/>
          </p:nvSpPr>
          <p:spPr>
            <a:xfrm>
              <a:off x="-6475600" y="3994425"/>
              <a:ext cx="70125" cy="63025"/>
            </a:xfrm>
            <a:custGeom>
              <a:avLst/>
              <a:gdLst/>
              <a:ahLst/>
              <a:cxnLst/>
              <a:rect l="l" t="t" r="r" b="b"/>
              <a:pathLst>
                <a:path w="2805" h="2521" extrusionOk="0">
                  <a:moveTo>
                    <a:pt x="1" y="0"/>
                  </a:moveTo>
                  <a:cubicBezTo>
                    <a:pt x="442" y="630"/>
                    <a:pt x="757" y="1512"/>
                    <a:pt x="946" y="2521"/>
                  </a:cubicBezTo>
                  <a:lnTo>
                    <a:pt x="2805" y="2521"/>
                  </a:lnTo>
                  <a:cubicBezTo>
                    <a:pt x="2301" y="1292"/>
                    <a:pt x="1261" y="347"/>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203;p69">
              <a:extLst>
                <a:ext uri="{FF2B5EF4-FFF2-40B4-BE49-F238E27FC236}">
                  <a16:creationId xmlns:a16="http://schemas.microsoft.com/office/drawing/2014/main" id="{57D52A8A-DADD-4DA4-B9DF-F2FC43B09E32}"/>
                </a:ext>
              </a:extLst>
            </p:cNvPr>
            <p:cNvSpPr/>
            <p:nvPr/>
          </p:nvSpPr>
          <p:spPr>
            <a:xfrm>
              <a:off x="-6449600" y="4073975"/>
              <a:ext cx="52800" cy="51200"/>
            </a:xfrm>
            <a:custGeom>
              <a:avLst/>
              <a:gdLst/>
              <a:ahLst/>
              <a:cxnLst/>
              <a:rect l="l" t="t" r="r" b="b"/>
              <a:pathLst>
                <a:path w="2112" h="2048" extrusionOk="0">
                  <a:moveTo>
                    <a:pt x="0" y="0"/>
                  </a:moveTo>
                  <a:cubicBezTo>
                    <a:pt x="63" y="725"/>
                    <a:pt x="63" y="1355"/>
                    <a:pt x="0" y="2048"/>
                  </a:cubicBezTo>
                  <a:lnTo>
                    <a:pt x="1954" y="2048"/>
                  </a:lnTo>
                  <a:cubicBezTo>
                    <a:pt x="2048" y="1733"/>
                    <a:pt x="2080" y="1386"/>
                    <a:pt x="2080" y="1040"/>
                  </a:cubicBezTo>
                  <a:cubicBezTo>
                    <a:pt x="2111" y="662"/>
                    <a:pt x="2048" y="347"/>
                    <a:pt x="19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204;p69">
              <a:extLst>
                <a:ext uri="{FF2B5EF4-FFF2-40B4-BE49-F238E27FC236}">
                  <a16:creationId xmlns:a16="http://schemas.microsoft.com/office/drawing/2014/main" id="{A354DBF6-FD62-4A3C-9A20-618712290E27}"/>
                </a:ext>
              </a:extLst>
            </p:cNvPr>
            <p:cNvSpPr/>
            <p:nvPr/>
          </p:nvSpPr>
          <p:spPr>
            <a:xfrm>
              <a:off x="-6500000" y="3992050"/>
              <a:ext cx="30725" cy="65400"/>
            </a:xfrm>
            <a:custGeom>
              <a:avLst/>
              <a:gdLst/>
              <a:ahLst/>
              <a:cxnLst/>
              <a:rect l="l" t="t" r="r" b="b"/>
              <a:pathLst>
                <a:path w="1229" h="2616" extrusionOk="0">
                  <a:moveTo>
                    <a:pt x="0" y="1"/>
                  </a:moveTo>
                  <a:lnTo>
                    <a:pt x="0" y="2616"/>
                  </a:lnTo>
                  <a:lnTo>
                    <a:pt x="1229" y="2616"/>
                  </a:lnTo>
                  <a:cubicBezTo>
                    <a:pt x="977" y="1355"/>
                    <a:pt x="473" y="379"/>
                    <a:pt x="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205;p69">
              <a:extLst>
                <a:ext uri="{FF2B5EF4-FFF2-40B4-BE49-F238E27FC236}">
                  <a16:creationId xmlns:a16="http://schemas.microsoft.com/office/drawing/2014/main" id="{EFB60267-81AD-4E2A-B63B-82174AD386BE}"/>
                </a:ext>
              </a:extLst>
            </p:cNvPr>
            <p:cNvSpPr/>
            <p:nvPr/>
          </p:nvSpPr>
          <p:spPr>
            <a:xfrm>
              <a:off x="-6500000" y="4143275"/>
              <a:ext cx="30725" cy="64600"/>
            </a:xfrm>
            <a:custGeom>
              <a:avLst/>
              <a:gdLst/>
              <a:ahLst/>
              <a:cxnLst/>
              <a:rect l="l" t="t" r="r" b="b"/>
              <a:pathLst>
                <a:path w="1229" h="2584" extrusionOk="0">
                  <a:moveTo>
                    <a:pt x="0" y="1"/>
                  </a:moveTo>
                  <a:lnTo>
                    <a:pt x="0" y="2584"/>
                  </a:lnTo>
                  <a:cubicBezTo>
                    <a:pt x="473" y="2237"/>
                    <a:pt x="945" y="1261"/>
                    <a:pt x="12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207;p69">
              <a:extLst>
                <a:ext uri="{FF2B5EF4-FFF2-40B4-BE49-F238E27FC236}">
                  <a16:creationId xmlns:a16="http://schemas.microsoft.com/office/drawing/2014/main" id="{80E94E6E-4944-4974-BBE6-C12A9B19455B}"/>
                </a:ext>
              </a:extLst>
            </p:cNvPr>
            <p:cNvSpPr/>
            <p:nvPr/>
          </p:nvSpPr>
          <p:spPr>
            <a:xfrm>
              <a:off x="-6475600" y="4141700"/>
              <a:ext cx="70125" cy="64600"/>
            </a:xfrm>
            <a:custGeom>
              <a:avLst/>
              <a:gdLst/>
              <a:ahLst/>
              <a:cxnLst/>
              <a:rect l="l" t="t" r="r" b="b"/>
              <a:pathLst>
                <a:path w="2805" h="2584" extrusionOk="0">
                  <a:moveTo>
                    <a:pt x="946" y="1"/>
                  </a:moveTo>
                  <a:cubicBezTo>
                    <a:pt x="757" y="1040"/>
                    <a:pt x="442" y="1954"/>
                    <a:pt x="1" y="2584"/>
                  </a:cubicBezTo>
                  <a:cubicBezTo>
                    <a:pt x="1261" y="2174"/>
                    <a:pt x="2301" y="1229"/>
                    <a:pt x="28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208;p69">
              <a:extLst>
                <a:ext uri="{FF2B5EF4-FFF2-40B4-BE49-F238E27FC236}">
                  <a16:creationId xmlns:a16="http://schemas.microsoft.com/office/drawing/2014/main" id="{83BB812E-B9CC-4DAB-ADB5-49DD4C22EB0B}"/>
                </a:ext>
              </a:extLst>
            </p:cNvPr>
            <p:cNvSpPr/>
            <p:nvPr/>
          </p:nvSpPr>
          <p:spPr>
            <a:xfrm>
              <a:off x="-6618950" y="4073975"/>
              <a:ext cx="52025" cy="51200"/>
            </a:xfrm>
            <a:custGeom>
              <a:avLst/>
              <a:gdLst/>
              <a:ahLst/>
              <a:cxnLst/>
              <a:rect l="l" t="t" r="r" b="b"/>
              <a:pathLst>
                <a:path w="2081" h="2048" extrusionOk="0">
                  <a:moveTo>
                    <a:pt x="95" y="0"/>
                  </a:moveTo>
                  <a:cubicBezTo>
                    <a:pt x="32" y="315"/>
                    <a:pt x="1" y="662"/>
                    <a:pt x="1" y="1040"/>
                  </a:cubicBezTo>
                  <a:cubicBezTo>
                    <a:pt x="1" y="1386"/>
                    <a:pt x="32" y="1733"/>
                    <a:pt x="95" y="2048"/>
                  </a:cubicBezTo>
                  <a:lnTo>
                    <a:pt x="2080" y="2048"/>
                  </a:lnTo>
                  <a:cubicBezTo>
                    <a:pt x="1986" y="1355"/>
                    <a:pt x="1986" y="725"/>
                    <a:pt x="2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0209;p69">
              <a:extLst>
                <a:ext uri="{FF2B5EF4-FFF2-40B4-BE49-F238E27FC236}">
                  <a16:creationId xmlns:a16="http://schemas.microsoft.com/office/drawing/2014/main" id="{E8E527C1-8D14-4FBB-8F13-5286F5A7B38B}"/>
                </a:ext>
              </a:extLst>
            </p:cNvPr>
            <p:cNvSpPr/>
            <p:nvPr/>
          </p:nvSpPr>
          <p:spPr>
            <a:xfrm>
              <a:off x="-6610275" y="3992850"/>
              <a:ext cx="70125" cy="63025"/>
            </a:xfrm>
            <a:custGeom>
              <a:avLst/>
              <a:gdLst/>
              <a:ahLst/>
              <a:cxnLst/>
              <a:rect l="l" t="t" r="r" b="b"/>
              <a:pathLst>
                <a:path w="2805" h="2521" extrusionOk="0">
                  <a:moveTo>
                    <a:pt x="2804" y="0"/>
                  </a:moveTo>
                  <a:lnTo>
                    <a:pt x="2804" y="0"/>
                  </a:lnTo>
                  <a:cubicBezTo>
                    <a:pt x="1544" y="410"/>
                    <a:pt x="504" y="1355"/>
                    <a:pt x="0" y="2521"/>
                  </a:cubicBezTo>
                  <a:lnTo>
                    <a:pt x="1859" y="2521"/>
                  </a:lnTo>
                  <a:cubicBezTo>
                    <a:pt x="2017" y="1575"/>
                    <a:pt x="2363" y="693"/>
                    <a:pt x="28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210;p69">
              <a:extLst>
                <a:ext uri="{FF2B5EF4-FFF2-40B4-BE49-F238E27FC236}">
                  <a16:creationId xmlns:a16="http://schemas.microsoft.com/office/drawing/2014/main" id="{219F5E93-0595-41EB-B683-2B15D2FE6271}"/>
                </a:ext>
              </a:extLst>
            </p:cNvPr>
            <p:cNvSpPr/>
            <p:nvPr/>
          </p:nvSpPr>
          <p:spPr>
            <a:xfrm>
              <a:off x="-6500000" y="4073975"/>
              <a:ext cx="35450" cy="51200"/>
            </a:xfrm>
            <a:custGeom>
              <a:avLst/>
              <a:gdLst/>
              <a:ahLst/>
              <a:cxnLst/>
              <a:rect l="l" t="t" r="r" b="b"/>
              <a:pathLst>
                <a:path w="1418" h="2048" extrusionOk="0">
                  <a:moveTo>
                    <a:pt x="0" y="0"/>
                  </a:moveTo>
                  <a:lnTo>
                    <a:pt x="0" y="2048"/>
                  </a:lnTo>
                  <a:lnTo>
                    <a:pt x="1292" y="2048"/>
                  </a:lnTo>
                  <a:cubicBezTo>
                    <a:pt x="1418" y="1355"/>
                    <a:pt x="1418" y="725"/>
                    <a:pt x="12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0207;p69">
              <a:extLst>
                <a:ext uri="{FF2B5EF4-FFF2-40B4-BE49-F238E27FC236}">
                  <a16:creationId xmlns:a16="http://schemas.microsoft.com/office/drawing/2014/main" id="{A08B3EFD-94FA-4E43-BDE7-A4EDBEAF6DC2}"/>
                </a:ext>
              </a:extLst>
            </p:cNvPr>
            <p:cNvSpPr/>
            <p:nvPr/>
          </p:nvSpPr>
          <p:spPr>
            <a:xfrm flipH="1">
              <a:off x="-6612536" y="4143353"/>
              <a:ext cx="70125" cy="64600"/>
            </a:xfrm>
            <a:custGeom>
              <a:avLst/>
              <a:gdLst/>
              <a:ahLst/>
              <a:cxnLst/>
              <a:rect l="l" t="t" r="r" b="b"/>
              <a:pathLst>
                <a:path w="2805" h="2584" extrusionOk="0">
                  <a:moveTo>
                    <a:pt x="946" y="1"/>
                  </a:moveTo>
                  <a:cubicBezTo>
                    <a:pt x="757" y="1040"/>
                    <a:pt x="442" y="1954"/>
                    <a:pt x="1" y="2584"/>
                  </a:cubicBezTo>
                  <a:cubicBezTo>
                    <a:pt x="1261" y="2174"/>
                    <a:pt x="2301" y="1229"/>
                    <a:pt x="28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89413306"/>
      </p:ext>
    </p:extLst>
  </p:cSld>
  <p:clrMapOvr>
    <a:masterClrMapping/>
  </p:clrMapOvr>
</p:sld>
</file>

<file path=ppt/theme/theme1.xml><?xml version="1.0" encoding="utf-8"?>
<a:theme xmlns:a="http://schemas.openxmlformats.org/drawingml/2006/main" name="Biotechgate">
  <a:themeElements>
    <a:clrScheme name="BTG Color">
      <a:dk1>
        <a:srgbClr val="131313"/>
      </a:dk1>
      <a:lt1>
        <a:srgbClr val="FFFFFF"/>
      </a:lt1>
      <a:dk2>
        <a:srgbClr val="4D4D4C"/>
      </a:dk2>
      <a:lt2>
        <a:srgbClr val="F1F1F1"/>
      </a:lt2>
      <a:accent1>
        <a:srgbClr val="95C03C"/>
      </a:accent1>
      <a:accent2>
        <a:srgbClr val="F2E205"/>
      </a:accent2>
      <a:accent3>
        <a:srgbClr val="3E879E"/>
      </a:accent3>
      <a:accent4>
        <a:srgbClr val="FFC000"/>
      </a:accent4>
      <a:accent5>
        <a:srgbClr val="70AD47"/>
      </a:accent5>
      <a:accent6>
        <a:srgbClr val="B3D0EB"/>
      </a:accent6>
      <a:hlink>
        <a:srgbClr val="3E879E"/>
      </a:hlink>
      <a:folHlink>
        <a:srgbClr val="954F72"/>
      </a:folHlink>
    </a:clrScheme>
    <a:fontScheme name="Biotechgate">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otechgate" id="{F3A24A53-EBEB-4D81-944C-B57CDF05500A}" vid="{7328F546-38A8-43D0-AD6C-5511CB5DCC52}"/>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Country Trend Report Design">
    <a:dk1>
      <a:sysClr val="windowText" lastClr="000000"/>
    </a:dk1>
    <a:lt1>
      <a:sysClr val="window" lastClr="FFFFFF"/>
    </a:lt1>
    <a:dk2>
      <a:srgbClr val="44546A"/>
    </a:dk2>
    <a:lt2>
      <a:srgbClr val="E7E6E6"/>
    </a:lt2>
    <a:accent1>
      <a:srgbClr val="95C03C"/>
    </a:accent1>
    <a:accent2>
      <a:srgbClr val="F2E205"/>
    </a:accent2>
    <a:accent3>
      <a:srgbClr val="3E879E"/>
    </a:accent3>
    <a:accent4>
      <a:srgbClr val="FFC000"/>
    </a:accent4>
    <a:accent5>
      <a:srgbClr val="70AD47"/>
    </a:accent5>
    <a:accent6>
      <a:srgbClr val="B3D0E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1219</TotalTime>
  <Words>3038</Words>
  <Application>Microsoft Office PowerPoint</Application>
  <PresentationFormat>Widescreen</PresentationFormat>
  <Paragraphs>321</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Courier New</vt:lpstr>
      <vt:lpstr>Roboto</vt:lpstr>
      <vt:lpstr>Roboto black</vt:lpstr>
      <vt:lpstr>Roboto light</vt:lpstr>
      <vt:lpstr>Wingdings</vt:lpstr>
      <vt:lpstr>Biotechgate</vt:lpstr>
      <vt:lpstr>Life science  trend analysis</vt:lpstr>
      <vt:lpstr>About us</vt:lpstr>
      <vt:lpstr>Our partner</vt:lpstr>
      <vt:lpstr>Overview of the life science industry</vt:lpstr>
      <vt:lpstr>Overview of BIOTECH COMPANIES</vt:lpstr>
      <vt:lpstr>Biotech – Therapeutics &amp; Diagnostics companies by key activities</vt:lpstr>
      <vt:lpstr>Biotech - other companies by key activities</vt:lpstr>
      <vt:lpstr>BIOTECH ASSETS IN CLINICAL DEVELOPMENT</vt:lpstr>
      <vt:lpstr>Assets available for out-licensing</vt:lpstr>
      <vt:lpstr>OVERVIEW OF Ownership</vt:lpstr>
      <vt:lpstr>COMPANY Foundation timeline</vt:lpstr>
      <vt:lpstr>Venture financing OF LIFE SCIENCE companies</vt:lpstr>
      <vt:lpstr>Biotech VENTURE financing</vt:lpstr>
      <vt:lpstr>BIOTECH IPOs</vt:lpstr>
      <vt:lpstr>Major biotech venture financing rounds (2025)</vt:lpstr>
      <vt:lpstr>Major biotech And Pharma M&amp;A Deals (2025)</vt:lpstr>
      <vt:lpstr>Benchmark Report</vt:lpstr>
      <vt:lpstr>Overview of Life Science Companies</vt:lpstr>
      <vt:lpstr>Overview of Life Science Companies</vt:lpstr>
      <vt:lpstr>Overview of Biotech companies</vt:lpstr>
      <vt:lpstr>BIOTECH ASSETS IN CLINICAL DEVELOPMENT</vt:lpstr>
      <vt:lpstr>Therapeutics By development phase</vt:lpstr>
      <vt:lpstr>COMPANY Foundation timeline</vt:lpstr>
      <vt:lpstr>Venture financing OF LIFE SCIENCE companies</vt:lpstr>
      <vt:lpstr>Venture financing OF LIFE SCIENCE companies</vt:lpstr>
      <vt:lpstr>Venture financing OF Biotech companies</vt:lpstr>
      <vt:lpstr>Major biotech venture financing rounds (2025)</vt:lpstr>
      <vt:lpstr>About Biotechgate</vt:lpstr>
      <vt:lpstr>Terms of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Science Trend Analysis 2024</dc:title>
  <dc:creator>Biotechgate</dc:creator>
  <cp:lastModifiedBy>Melissa Regnier</cp:lastModifiedBy>
  <cp:revision>412</cp:revision>
  <dcterms:created xsi:type="dcterms:W3CDTF">2020-06-28T23:26:41Z</dcterms:created>
  <dcterms:modified xsi:type="dcterms:W3CDTF">2026-04-15T07:55:02Z</dcterms:modified>
</cp:coreProperties>
</file>